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69" r:id="rId3"/>
    <p:sldId id="258" r:id="rId4"/>
    <p:sldId id="259" r:id="rId5"/>
    <p:sldId id="263" r:id="rId6"/>
    <p:sldId id="275" r:id="rId7"/>
    <p:sldId id="264" r:id="rId8"/>
    <p:sldId id="270" r:id="rId9"/>
    <p:sldId id="257" r:id="rId10"/>
    <p:sldId id="261" r:id="rId11"/>
    <p:sldId id="272" r:id="rId12"/>
    <p:sldId id="267" r:id="rId13"/>
    <p:sldId id="271" r:id="rId14"/>
    <p:sldId id="274" r:id="rId15"/>
    <p:sldId id="262" r:id="rId16"/>
  </p:sldIdLst>
  <p:sldSz cx="9144000" cy="5143500" type="screen16x9"/>
  <p:notesSz cx="6858000" cy="9144000"/>
  <p:embeddedFontLst>
    <p:embeddedFont>
      <p:font typeface="Alfa Slab One" panose="020B0604020202020204" charset="0"/>
      <p:regular r:id="rId18"/>
    </p:embeddedFont>
    <p:embeddedFont>
      <p:font typeface="Cambria Math" panose="02040503050406030204" pitchFamily="18" charset="0"/>
      <p:regular r:id="rId19"/>
    </p:embeddedFont>
    <p:embeddedFont>
      <p:font typeface="Proxima Nova"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180"/>
    <p:restoredTop sz="94687"/>
  </p:normalViewPr>
  <p:slideViewPr>
    <p:cSldViewPr snapToGrid="0">
      <p:cViewPr varScale="1">
        <p:scale>
          <a:sx n="57" d="100"/>
          <a:sy n="57" d="100"/>
        </p:scale>
        <p:origin x="90" y="6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ableStyles" Target="tableStyles.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5dcbf41584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5dcbf41584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_tradnl" dirty="0"/>
              <a:t>Diego</a:t>
            </a:r>
            <a:endParaRPr dirty="0"/>
          </a:p>
        </p:txBody>
      </p:sp>
    </p:spTree>
    <p:extLst>
      <p:ext uri="{BB962C8B-B14F-4D97-AF65-F5344CB8AC3E}">
        <p14:creationId xmlns:p14="http://schemas.microsoft.com/office/powerpoint/2010/main" val="25091067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5dcbf41584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5dcbf41584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_tradnl" dirty="0"/>
              <a:t>Diego</a:t>
            </a:r>
            <a:endParaRPr dirty="0"/>
          </a:p>
        </p:txBody>
      </p:sp>
    </p:spTree>
    <p:extLst>
      <p:ext uri="{BB962C8B-B14F-4D97-AF65-F5344CB8AC3E}">
        <p14:creationId xmlns:p14="http://schemas.microsoft.com/office/powerpoint/2010/main" val="3625652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5dcbf41584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5dcbf41584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_tradnl" dirty="0"/>
              <a:t>Diego</a:t>
            </a:r>
            <a:endParaRPr dirty="0"/>
          </a:p>
        </p:txBody>
      </p:sp>
    </p:spTree>
    <p:extLst>
      <p:ext uri="{BB962C8B-B14F-4D97-AF65-F5344CB8AC3E}">
        <p14:creationId xmlns:p14="http://schemas.microsoft.com/office/powerpoint/2010/main" val="2500005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5dcbf41584_2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5dcbf41584_2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5dcbf41584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5dcbf41584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10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5dcbf41584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5dcbf41584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dcbf41584_2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dcbf41584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_tradnl" dirty="0"/>
              <a:t>Jan</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dcbf41584_2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dcbf41584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_tradnl" dirty="0"/>
              <a:t>Jan</a:t>
            </a:r>
            <a:endParaRPr dirty="0"/>
          </a:p>
        </p:txBody>
      </p:sp>
    </p:spTree>
    <p:extLst>
      <p:ext uri="{BB962C8B-B14F-4D97-AF65-F5344CB8AC3E}">
        <p14:creationId xmlns:p14="http://schemas.microsoft.com/office/powerpoint/2010/main" val="15020537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86838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5dcbf41584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5dcbf41584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5dcbf41584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5dcbf41584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_tradnl" dirty="0"/>
              <a:t>Diego</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5dcbf41584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5dcbf41584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_tradnl" dirty="0"/>
              <a:t>Diego</a:t>
            </a:r>
            <a:endParaRPr dirty="0"/>
          </a:p>
        </p:txBody>
      </p:sp>
    </p:spTree>
    <p:extLst>
      <p:ext uri="{BB962C8B-B14F-4D97-AF65-F5344CB8AC3E}">
        <p14:creationId xmlns:p14="http://schemas.microsoft.com/office/powerpoint/2010/main" val="479900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w="76200" cap="flat" cmpd="sng">
            <a:solidFill>
              <a:schemeClr val="dk1"/>
            </a:solidFill>
            <a:prstDash val="solid"/>
            <a:round/>
            <a:headEnd type="none" w="sm" len="sm"/>
            <a:tailEnd type="none" w="sm" len="sm"/>
          </a:ln>
        </p:spPr>
      </p:cxnSp>
      <p:sp>
        <p:nvSpPr>
          <p:cNvPr id="11" name="Google Shape;11;p2"/>
          <p:cNvSpPr txBox="1">
            <a:spLocks noGrp="1"/>
          </p:cNvSpPr>
          <p:nvPr>
            <p:ph type="ctrTitle"/>
          </p:nvPr>
        </p:nvSpPr>
        <p:spPr>
          <a:xfrm>
            <a:off x="311700" y="595975"/>
            <a:ext cx="8520600" cy="19578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2" name="Google Shape;12;p2"/>
          <p:cNvSpPr txBox="1">
            <a:spLocks noGrp="1"/>
          </p:cNvSpPr>
          <p:nvPr>
            <p:ph type="subTitle" idx="1"/>
          </p:nvPr>
        </p:nvSpPr>
        <p:spPr>
          <a:xfrm>
            <a:off x="311700" y="3165823"/>
            <a:ext cx="8520600" cy="733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6318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490875"/>
            <a:ext cx="2808000" cy="3078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838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375599"/>
            <a:ext cx="4045200" cy="15519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0" name="Google Shape;40;p9"/>
          <p:cNvSpPr txBox="1">
            <a:spLocks noGrp="1"/>
          </p:cNvSpPr>
          <p:nvPr>
            <p:ph type="subTitle" idx="1"/>
          </p:nvPr>
        </p:nvSpPr>
        <p:spPr>
          <a:xfrm>
            <a:off x="265500" y="2981125"/>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67925"/>
            <a:ext cx="8520600" cy="19800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a:spLocks noGrp="1"/>
          </p:cNvSpPr>
          <p:nvPr>
            <p:ph type="body" idx="1"/>
          </p:nvPr>
        </p:nvSpPr>
        <p:spPr>
          <a:xfrm>
            <a:off x="311700" y="322425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FFF2C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marL="914400" lvl="1"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marL="1371600" lvl="2"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marL="1828800" lvl="3"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marL="2286000" lvl="4"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marL="2743200" lvl="5"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marL="3200400" lvl="6"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marL="3657600" lvl="7"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marL="4114800" lvl="8" indent="-317500">
              <a:lnSpc>
                <a:spcPct val="115000"/>
              </a:lnSpc>
              <a:spcBef>
                <a:spcPts val="1600"/>
              </a:spcBef>
              <a:spcAft>
                <a:spcPts val="160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393405"/>
            <a:ext cx="5238495" cy="1106191"/>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 sz="2000" dirty="0"/>
              <a:t>Team 9 - </a:t>
            </a:r>
            <a:br>
              <a:rPr lang="es" dirty="0"/>
            </a:br>
            <a:r>
              <a:rPr lang="es" dirty="0"/>
              <a:t>The Jordans</a:t>
            </a:r>
            <a:endParaRPr dirty="0"/>
          </a:p>
        </p:txBody>
      </p:sp>
      <p:pic>
        <p:nvPicPr>
          <p:cNvPr id="57" name="Google Shape;57;p13"/>
          <p:cNvPicPr preferRelativeResize="0"/>
          <p:nvPr/>
        </p:nvPicPr>
        <p:blipFill>
          <a:blip r:embed="rId3">
            <a:alphaModFix/>
          </a:blip>
          <a:stretch>
            <a:fillRect/>
          </a:stretch>
        </p:blipFill>
        <p:spPr>
          <a:xfrm>
            <a:off x="975125" y="1710475"/>
            <a:ext cx="2398200" cy="2064950"/>
          </a:xfrm>
          <a:prstGeom prst="rect">
            <a:avLst/>
          </a:prstGeom>
          <a:noFill/>
          <a:ln>
            <a:noFill/>
          </a:ln>
        </p:spPr>
      </p:pic>
      <p:pic>
        <p:nvPicPr>
          <p:cNvPr id="58" name="Google Shape;58;p13"/>
          <p:cNvPicPr preferRelativeResize="0"/>
          <p:nvPr/>
        </p:nvPicPr>
        <p:blipFill>
          <a:blip r:embed="rId4">
            <a:alphaModFix/>
          </a:blip>
          <a:stretch>
            <a:fillRect/>
          </a:stretch>
        </p:blipFill>
        <p:spPr>
          <a:xfrm>
            <a:off x="5749318" y="1710475"/>
            <a:ext cx="2064948" cy="2064948"/>
          </a:xfrm>
          <a:prstGeom prst="rect">
            <a:avLst/>
          </a:prstGeom>
          <a:noFill/>
          <a:ln>
            <a:noFill/>
          </a:ln>
        </p:spPr>
      </p:pic>
      <p:sp>
        <p:nvSpPr>
          <p:cNvPr id="5" name="Google Shape;56;p13">
            <a:extLst>
              <a:ext uri="{FF2B5EF4-FFF2-40B4-BE49-F238E27FC236}">
                <a16:creationId xmlns:a16="http://schemas.microsoft.com/office/drawing/2014/main" id="{C9B3E383-207D-8747-A4FA-28D53F61B401}"/>
              </a:ext>
            </a:extLst>
          </p:cNvPr>
          <p:cNvSpPr txBox="1">
            <a:spLocks/>
          </p:cNvSpPr>
          <p:nvPr/>
        </p:nvSpPr>
        <p:spPr>
          <a:xfrm>
            <a:off x="6781792" y="3871116"/>
            <a:ext cx="2300364" cy="110619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5400"/>
              <a:buFont typeface="Alfa Slab One"/>
              <a:buNone/>
              <a:defRPr sz="5400" b="0" i="0" u="none" strike="noStrike" cap="none">
                <a:solidFill>
                  <a:schemeClr val="accent3"/>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accent3"/>
              </a:buClr>
              <a:buSzPts val="5400"/>
              <a:buFont typeface="Alfa Slab One"/>
              <a:buNone/>
              <a:defRPr sz="5400" b="0" i="0" u="none" strike="noStrike" cap="none">
                <a:solidFill>
                  <a:schemeClr val="accent3"/>
                </a:solidFill>
                <a:latin typeface="Alfa Slab One"/>
                <a:ea typeface="Alfa Slab One"/>
                <a:cs typeface="Alfa Slab One"/>
                <a:sym typeface="Alfa Slab One"/>
              </a:defRPr>
            </a:lvl2pPr>
            <a:lvl3pPr marR="0" lvl="2" algn="ctr" rtl="0">
              <a:lnSpc>
                <a:spcPct val="100000"/>
              </a:lnSpc>
              <a:spcBef>
                <a:spcPts val="0"/>
              </a:spcBef>
              <a:spcAft>
                <a:spcPts val="0"/>
              </a:spcAft>
              <a:buClr>
                <a:schemeClr val="accent3"/>
              </a:buClr>
              <a:buSzPts val="5400"/>
              <a:buFont typeface="Alfa Slab One"/>
              <a:buNone/>
              <a:defRPr sz="5400" b="0" i="0" u="none" strike="noStrike" cap="none">
                <a:solidFill>
                  <a:schemeClr val="accent3"/>
                </a:solidFill>
                <a:latin typeface="Alfa Slab One"/>
                <a:ea typeface="Alfa Slab One"/>
                <a:cs typeface="Alfa Slab One"/>
                <a:sym typeface="Alfa Slab One"/>
              </a:defRPr>
            </a:lvl3pPr>
            <a:lvl4pPr marR="0" lvl="3" algn="ctr" rtl="0">
              <a:lnSpc>
                <a:spcPct val="100000"/>
              </a:lnSpc>
              <a:spcBef>
                <a:spcPts val="0"/>
              </a:spcBef>
              <a:spcAft>
                <a:spcPts val="0"/>
              </a:spcAft>
              <a:buClr>
                <a:schemeClr val="accent3"/>
              </a:buClr>
              <a:buSzPts val="5400"/>
              <a:buFont typeface="Alfa Slab One"/>
              <a:buNone/>
              <a:defRPr sz="5400" b="0" i="0" u="none" strike="noStrike" cap="none">
                <a:solidFill>
                  <a:schemeClr val="accent3"/>
                </a:solidFill>
                <a:latin typeface="Alfa Slab One"/>
                <a:ea typeface="Alfa Slab One"/>
                <a:cs typeface="Alfa Slab One"/>
                <a:sym typeface="Alfa Slab One"/>
              </a:defRPr>
            </a:lvl4pPr>
            <a:lvl5pPr marR="0" lvl="4" algn="ctr" rtl="0">
              <a:lnSpc>
                <a:spcPct val="100000"/>
              </a:lnSpc>
              <a:spcBef>
                <a:spcPts val="0"/>
              </a:spcBef>
              <a:spcAft>
                <a:spcPts val="0"/>
              </a:spcAft>
              <a:buClr>
                <a:schemeClr val="accent3"/>
              </a:buClr>
              <a:buSzPts val="5400"/>
              <a:buFont typeface="Alfa Slab One"/>
              <a:buNone/>
              <a:defRPr sz="5400" b="0" i="0" u="none" strike="noStrike" cap="none">
                <a:solidFill>
                  <a:schemeClr val="accent3"/>
                </a:solidFill>
                <a:latin typeface="Alfa Slab One"/>
                <a:ea typeface="Alfa Slab One"/>
                <a:cs typeface="Alfa Slab One"/>
                <a:sym typeface="Alfa Slab One"/>
              </a:defRPr>
            </a:lvl5pPr>
            <a:lvl6pPr marR="0" lvl="5" algn="ctr" rtl="0">
              <a:lnSpc>
                <a:spcPct val="100000"/>
              </a:lnSpc>
              <a:spcBef>
                <a:spcPts val="0"/>
              </a:spcBef>
              <a:spcAft>
                <a:spcPts val="0"/>
              </a:spcAft>
              <a:buClr>
                <a:schemeClr val="accent3"/>
              </a:buClr>
              <a:buSzPts val="5400"/>
              <a:buFont typeface="Alfa Slab One"/>
              <a:buNone/>
              <a:defRPr sz="5400" b="0" i="0" u="none" strike="noStrike" cap="none">
                <a:solidFill>
                  <a:schemeClr val="accent3"/>
                </a:solidFill>
                <a:latin typeface="Alfa Slab One"/>
                <a:ea typeface="Alfa Slab One"/>
                <a:cs typeface="Alfa Slab One"/>
                <a:sym typeface="Alfa Slab One"/>
              </a:defRPr>
            </a:lvl6pPr>
            <a:lvl7pPr marR="0" lvl="6" algn="ctr" rtl="0">
              <a:lnSpc>
                <a:spcPct val="100000"/>
              </a:lnSpc>
              <a:spcBef>
                <a:spcPts val="0"/>
              </a:spcBef>
              <a:spcAft>
                <a:spcPts val="0"/>
              </a:spcAft>
              <a:buClr>
                <a:schemeClr val="accent3"/>
              </a:buClr>
              <a:buSzPts val="5400"/>
              <a:buFont typeface="Alfa Slab One"/>
              <a:buNone/>
              <a:defRPr sz="5400" b="0" i="0" u="none" strike="noStrike" cap="none">
                <a:solidFill>
                  <a:schemeClr val="accent3"/>
                </a:solidFill>
                <a:latin typeface="Alfa Slab One"/>
                <a:ea typeface="Alfa Slab One"/>
                <a:cs typeface="Alfa Slab One"/>
                <a:sym typeface="Alfa Slab One"/>
              </a:defRPr>
            </a:lvl7pPr>
            <a:lvl8pPr marR="0" lvl="7" algn="ctr" rtl="0">
              <a:lnSpc>
                <a:spcPct val="100000"/>
              </a:lnSpc>
              <a:spcBef>
                <a:spcPts val="0"/>
              </a:spcBef>
              <a:spcAft>
                <a:spcPts val="0"/>
              </a:spcAft>
              <a:buClr>
                <a:schemeClr val="accent3"/>
              </a:buClr>
              <a:buSzPts val="5400"/>
              <a:buFont typeface="Alfa Slab One"/>
              <a:buNone/>
              <a:defRPr sz="5400" b="0" i="0" u="none" strike="noStrike" cap="none">
                <a:solidFill>
                  <a:schemeClr val="accent3"/>
                </a:solidFill>
                <a:latin typeface="Alfa Slab One"/>
                <a:ea typeface="Alfa Slab One"/>
                <a:cs typeface="Alfa Slab One"/>
                <a:sym typeface="Alfa Slab One"/>
              </a:defRPr>
            </a:lvl8pPr>
            <a:lvl9pPr marR="0" lvl="8" algn="ctr" rtl="0">
              <a:lnSpc>
                <a:spcPct val="100000"/>
              </a:lnSpc>
              <a:spcBef>
                <a:spcPts val="0"/>
              </a:spcBef>
              <a:spcAft>
                <a:spcPts val="0"/>
              </a:spcAft>
              <a:buClr>
                <a:schemeClr val="accent3"/>
              </a:buClr>
              <a:buSzPts val="5400"/>
              <a:buFont typeface="Alfa Slab One"/>
              <a:buNone/>
              <a:defRPr sz="5400" b="0" i="0" u="none" strike="noStrike" cap="none">
                <a:solidFill>
                  <a:schemeClr val="accent3"/>
                </a:solidFill>
                <a:latin typeface="Alfa Slab One"/>
                <a:ea typeface="Alfa Slab One"/>
                <a:cs typeface="Alfa Slab One"/>
                <a:sym typeface="Alfa Slab One"/>
              </a:defRPr>
            </a:lvl9pPr>
          </a:lstStyle>
          <a:p>
            <a:r>
              <a:rPr lang="es-MX" sz="1200" dirty="0">
                <a:solidFill>
                  <a:schemeClr val="accent6">
                    <a:lumMod val="75000"/>
                  </a:schemeClr>
                </a:solidFill>
              </a:rPr>
              <a:t>Fernanda Rangel</a:t>
            </a:r>
          </a:p>
          <a:p>
            <a:r>
              <a:rPr lang="es-MX" sz="1200" dirty="0">
                <a:solidFill>
                  <a:schemeClr val="accent6">
                    <a:lumMod val="75000"/>
                  </a:schemeClr>
                </a:solidFill>
              </a:rPr>
              <a:t>Jan Castillo</a:t>
            </a:r>
          </a:p>
          <a:p>
            <a:r>
              <a:rPr lang="es-MX" sz="1200" dirty="0">
                <a:solidFill>
                  <a:schemeClr val="accent6">
                    <a:lumMod val="75000"/>
                  </a:schemeClr>
                </a:solidFill>
              </a:rPr>
              <a:t>Diego DuVall</a:t>
            </a:r>
          </a:p>
          <a:p>
            <a:r>
              <a:rPr lang="es-MX" sz="1200" dirty="0">
                <a:solidFill>
                  <a:schemeClr val="accent6">
                    <a:lumMod val="75000"/>
                  </a:schemeClr>
                </a:solidFill>
              </a:rPr>
              <a:t>Marco Solorzano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Age and </a:t>
            </a:r>
            <a:r>
              <a:rPr lang="es-ES" dirty="0" err="1"/>
              <a:t>Years</a:t>
            </a:r>
            <a:r>
              <a:rPr lang="es-ES" dirty="0"/>
              <a:t> Pro vs factor</a:t>
            </a:r>
            <a:endParaRPr dirty="0"/>
          </a:p>
        </p:txBody>
      </p:sp>
      <p:sp>
        <p:nvSpPr>
          <p:cNvPr id="13" name="CuadroTexto 12">
            <a:extLst>
              <a:ext uri="{FF2B5EF4-FFF2-40B4-BE49-F238E27FC236}">
                <a16:creationId xmlns:a16="http://schemas.microsoft.com/office/drawing/2014/main" id="{60A5620D-8E8E-6D4E-B658-6ABDA50A4456}"/>
              </a:ext>
            </a:extLst>
          </p:cNvPr>
          <p:cNvSpPr txBox="1"/>
          <p:nvPr/>
        </p:nvSpPr>
        <p:spPr>
          <a:xfrm>
            <a:off x="600870" y="4011630"/>
            <a:ext cx="7653069" cy="523220"/>
          </a:xfrm>
          <a:prstGeom prst="rect">
            <a:avLst/>
          </a:prstGeom>
          <a:noFill/>
        </p:spPr>
        <p:txBody>
          <a:bodyPr wrap="square" rtlCol="0">
            <a:spAutoFit/>
          </a:bodyPr>
          <a:lstStyle/>
          <a:p>
            <a:pPr algn="ctr"/>
            <a:r>
              <a:rPr lang="es-MX" dirty="0">
                <a:solidFill>
                  <a:schemeClr val="accent6">
                    <a:lumMod val="75000"/>
                  </a:schemeClr>
                </a:solidFill>
                <a:latin typeface="Alfa Slab One"/>
              </a:rPr>
              <a:t>Positive relation </a:t>
            </a:r>
            <a:r>
              <a:rPr lang="es-MX" dirty="0" err="1">
                <a:solidFill>
                  <a:schemeClr val="accent6">
                    <a:lumMod val="75000"/>
                  </a:schemeClr>
                </a:solidFill>
                <a:latin typeface="Alfa Slab One"/>
              </a:rPr>
              <a:t>between</a:t>
            </a:r>
            <a:r>
              <a:rPr lang="es-MX" dirty="0">
                <a:solidFill>
                  <a:schemeClr val="accent6">
                    <a:lumMod val="75000"/>
                  </a:schemeClr>
                </a:solidFill>
                <a:latin typeface="Alfa Slab One"/>
              </a:rPr>
              <a:t> </a:t>
            </a:r>
            <a:r>
              <a:rPr lang="es-MX" dirty="0" err="1">
                <a:solidFill>
                  <a:schemeClr val="accent6">
                    <a:lumMod val="75000"/>
                  </a:schemeClr>
                </a:solidFill>
                <a:latin typeface="Alfa Slab One"/>
              </a:rPr>
              <a:t>both</a:t>
            </a:r>
            <a:r>
              <a:rPr lang="es-MX" dirty="0">
                <a:solidFill>
                  <a:schemeClr val="accent6">
                    <a:lumMod val="75000"/>
                  </a:schemeClr>
                </a:solidFill>
                <a:latin typeface="Alfa Slab One"/>
              </a:rPr>
              <a:t> </a:t>
            </a:r>
            <a:r>
              <a:rPr lang="es-MX" dirty="0" err="1">
                <a:solidFill>
                  <a:schemeClr val="accent6">
                    <a:lumMod val="75000"/>
                  </a:schemeClr>
                </a:solidFill>
                <a:latin typeface="Alfa Slab One"/>
              </a:rPr>
              <a:t>graphs</a:t>
            </a:r>
            <a:r>
              <a:rPr lang="es-MX" dirty="0">
                <a:solidFill>
                  <a:schemeClr val="accent6">
                    <a:lumMod val="75000"/>
                  </a:schemeClr>
                </a:solidFill>
                <a:latin typeface="Alfa Slab One"/>
              </a:rPr>
              <a:t>. </a:t>
            </a:r>
            <a:r>
              <a:rPr lang="es-MX" dirty="0" err="1">
                <a:solidFill>
                  <a:schemeClr val="accent6">
                    <a:lumMod val="75000"/>
                  </a:schemeClr>
                </a:solidFill>
                <a:latin typeface="Alfa Slab One"/>
              </a:rPr>
              <a:t>But</a:t>
            </a:r>
            <a:r>
              <a:rPr lang="es-MX" dirty="0">
                <a:solidFill>
                  <a:schemeClr val="accent6">
                    <a:lumMod val="75000"/>
                  </a:schemeClr>
                </a:solidFill>
                <a:latin typeface="Alfa Slab One"/>
              </a:rPr>
              <a:t> </a:t>
            </a:r>
            <a:r>
              <a:rPr lang="es-MX" dirty="0" err="1">
                <a:solidFill>
                  <a:schemeClr val="accent6">
                    <a:lumMod val="75000"/>
                  </a:schemeClr>
                </a:solidFill>
                <a:latin typeface="Alfa Slab One"/>
              </a:rPr>
              <a:t>which</a:t>
            </a:r>
            <a:r>
              <a:rPr lang="es-MX" dirty="0">
                <a:solidFill>
                  <a:schemeClr val="accent6">
                    <a:lumMod val="75000"/>
                  </a:schemeClr>
                </a:solidFill>
                <a:latin typeface="Alfa Slab One"/>
              </a:rPr>
              <a:t> variable </a:t>
            </a:r>
            <a:r>
              <a:rPr lang="es-MX" dirty="0" err="1">
                <a:solidFill>
                  <a:schemeClr val="accent6">
                    <a:lumMod val="75000"/>
                  </a:schemeClr>
                </a:solidFill>
                <a:latin typeface="Alfa Slab One"/>
              </a:rPr>
              <a:t>impacts</a:t>
            </a:r>
            <a:r>
              <a:rPr lang="es-MX" dirty="0">
                <a:solidFill>
                  <a:schemeClr val="accent6">
                    <a:lumMod val="75000"/>
                  </a:schemeClr>
                </a:solidFill>
                <a:latin typeface="Alfa Slab One"/>
              </a:rPr>
              <a:t> performance more?</a:t>
            </a:r>
          </a:p>
        </p:txBody>
      </p:sp>
      <p:sp>
        <p:nvSpPr>
          <p:cNvPr id="17" name="CuadroTexto 16">
            <a:extLst>
              <a:ext uri="{FF2B5EF4-FFF2-40B4-BE49-F238E27FC236}">
                <a16:creationId xmlns:a16="http://schemas.microsoft.com/office/drawing/2014/main" id="{09B4700A-FF3F-E045-90CD-3F8F7956AF2B}"/>
              </a:ext>
            </a:extLst>
          </p:cNvPr>
          <p:cNvSpPr txBox="1"/>
          <p:nvPr/>
        </p:nvSpPr>
        <p:spPr>
          <a:xfrm>
            <a:off x="943847" y="1131870"/>
            <a:ext cx="3200400" cy="646331"/>
          </a:xfrm>
          <a:prstGeom prst="rect">
            <a:avLst/>
          </a:prstGeom>
          <a:noFill/>
        </p:spPr>
        <p:txBody>
          <a:bodyPr wrap="square" rtlCol="0">
            <a:spAutoFit/>
          </a:bodyPr>
          <a:lstStyle/>
          <a:p>
            <a:pPr algn="ctr"/>
            <a:r>
              <a:rPr lang="es-MX" sz="1800" dirty="0" err="1">
                <a:solidFill>
                  <a:schemeClr val="accent6">
                    <a:lumMod val="75000"/>
                  </a:schemeClr>
                </a:solidFill>
                <a:latin typeface="Alfa Slab One"/>
              </a:rPr>
              <a:t>Graph</a:t>
            </a:r>
            <a:r>
              <a:rPr lang="es-MX" sz="1800" dirty="0">
                <a:solidFill>
                  <a:schemeClr val="accent6">
                    <a:lumMod val="75000"/>
                  </a:schemeClr>
                </a:solidFill>
                <a:latin typeface="Alfa Slab One"/>
              </a:rPr>
              <a:t> 2.1 – Age vs Factor </a:t>
            </a:r>
          </a:p>
        </p:txBody>
      </p:sp>
      <p:sp>
        <p:nvSpPr>
          <p:cNvPr id="18" name="CuadroTexto 17">
            <a:extLst>
              <a:ext uri="{FF2B5EF4-FFF2-40B4-BE49-F238E27FC236}">
                <a16:creationId xmlns:a16="http://schemas.microsoft.com/office/drawing/2014/main" id="{AFEFE926-EA86-3243-A963-FEAA79C92BDD}"/>
              </a:ext>
            </a:extLst>
          </p:cNvPr>
          <p:cNvSpPr txBox="1"/>
          <p:nvPr/>
        </p:nvSpPr>
        <p:spPr>
          <a:xfrm>
            <a:off x="5032884" y="1131870"/>
            <a:ext cx="3200400" cy="646331"/>
          </a:xfrm>
          <a:prstGeom prst="rect">
            <a:avLst/>
          </a:prstGeom>
          <a:noFill/>
        </p:spPr>
        <p:txBody>
          <a:bodyPr wrap="square" rtlCol="0">
            <a:spAutoFit/>
          </a:bodyPr>
          <a:lstStyle/>
          <a:p>
            <a:pPr algn="ctr"/>
            <a:r>
              <a:rPr lang="es-MX" sz="1800" dirty="0">
                <a:solidFill>
                  <a:schemeClr val="accent6">
                    <a:lumMod val="75000"/>
                  </a:schemeClr>
                </a:solidFill>
                <a:latin typeface="Alfa Slab One"/>
              </a:rPr>
              <a:t>Graph 2.2 – </a:t>
            </a:r>
            <a:r>
              <a:rPr lang="es-MX" sz="1800" dirty="0" err="1">
                <a:solidFill>
                  <a:schemeClr val="accent6">
                    <a:lumMod val="75000"/>
                  </a:schemeClr>
                </a:solidFill>
                <a:latin typeface="Alfa Slab One"/>
              </a:rPr>
              <a:t>Years</a:t>
            </a:r>
            <a:r>
              <a:rPr lang="es-MX" sz="1800" dirty="0">
                <a:solidFill>
                  <a:schemeClr val="accent6">
                    <a:lumMod val="75000"/>
                  </a:schemeClr>
                </a:solidFill>
                <a:latin typeface="Alfa Slab One"/>
              </a:rPr>
              <a:t> Pro vs Factor</a:t>
            </a:r>
          </a:p>
        </p:txBody>
      </p:sp>
      <p:pic>
        <p:nvPicPr>
          <p:cNvPr id="2" name="Picture 1">
            <a:extLst>
              <a:ext uri="{FF2B5EF4-FFF2-40B4-BE49-F238E27FC236}">
                <a16:creationId xmlns:a16="http://schemas.microsoft.com/office/drawing/2014/main" id="{568F5AB1-17F6-46D6-9EFB-ED231F30700B}"/>
              </a:ext>
            </a:extLst>
          </p:cNvPr>
          <p:cNvPicPr>
            <a:picLocks noChangeAspect="1"/>
          </p:cNvPicPr>
          <p:nvPr/>
        </p:nvPicPr>
        <p:blipFill>
          <a:blip r:embed="rId3"/>
          <a:stretch>
            <a:fillRect/>
          </a:stretch>
        </p:blipFill>
        <p:spPr>
          <a:xfrm>
            <a:off x="943847" y="1778201"/>
            <a:ext cx="3052242" cy="2015987"/>
          </a:xfrm>
          <a:prstGeom prst="rect">
            <a:avLst/>
          </a:prstGeom>
        </p:spPr>
      </p:pic>
      <p:pic>
        <p:nvPicPr>
          <p:cNvPr id="3" name="Picture 2">
            <a:extLst>
              <a:ext uri="{FF2B5EF4-FFF2-40B4-BE49-F238E27FC236}">
                <a16:creationId xmlns:a16="http://schemas.microsoft.com/office/drawing/2014/main" id="{F6416047-97A6-4D73-B4E0-207CEA89B810}"/>
              </a:ext>
            </a:extLst>
          </p:cNvPr>
          <p:cNvPicPr>
            <a:picLocks noChangeAspect="1"/>
          </p:cNvPicPr>
          <p:nvPr/>
        </p:nvPicPr>
        <p:blipFill>
          <a:blip r:embed="rId4"/>
          <a:stretch>
            <a:fillRect/>
          </a:stretch>
        </p:blipFill>
        <p:spPr>
          <a:xfrm>
            <a:off x="5053539" y="1808018"/>
            <a:ext cx="3200400" cy="195635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311700" y="445024"/>
            <a:ext cx="8520600" cy="10789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err="1"/>
              <a:t>Regression</a:t>
            </a:r>
            <a:r>
              <a:rPr lang="es-ES" dirty="0"/>
              <a:t> </a:t>
            </a:r>
            <a:r>
              <a:rPr lang="es-ES" dirty="0" err="1"/>
              <a:t>Analysis</a:t>
            </a:r>
            <a:r>
              <a:rPr lang="es-ES" dirty="0"/>
              <a:t> – </a:t>
            </a:r>
            <a:r>
              <a:rPr lang="es-ES" dirty="0" err="1"/>
              <a:t>What</a:t>
            </a:r>
            <a:r>
              <a:rPr lang="es-ES" dirty="0"/>
              <a:t> </a:t>
            </a:r>
            <a:r>
              <a:rPr lang="es-ES" dirty="0" err="1"/>
              <a:t>impacts</a:t>
            </a:r>
            <a:r>
              <a:rPr lang="es-ES" dirty="0"/>
              <a:t> </a:t>
            </a:r>
            <a:r>
              <a:rPr lang="es-ES" dirty="0" err="1"/>
              <a:t>the</a:t>
            </a:r>
            <a:r>
              <a:rPr lang="es-ES" dirty="0"/>
              <a:t> factor more? Age </a:t>
            </a:r>
            <a:r>
              <a:rPr lang="es-ES" dirty="0" err="1"/>
              <a:t>or</a:t>
            </a:r>
            <a:r>
              <a:rPr lang="es-ES" dirty="0"/>
              <a:t> </a:t>
            </a:r>
            <a:r>
              <a:rPr lang="es-ES" dirty="0" err="1"/>
              <a:t>Years</a:t>
            </a:r>
            <a:r>
              <a:rPr lang="es-ES" dirty="0"/>
              <a:t> Pro ?  </a:t>
            </a:r>
            <a:br>
              <a:rPr lang="es-ES" dirty="0"/>
            </a:br>
            <a:endParaRPr dirty="0"/>
          </a:p>
        </p:txBody>
      </p:sp>
      <p:pic>
        <p:nvPicPr>
          <p:cNvPr id="4" name="Picture 3">
            <a:extLst>
              <a:ext uri="{FF2B5EF4-FFF2-40B4-BE49-F238E27FC236}">
                <a16:creationId xmlns:a16="http://schemas.microsoft.com/office/drawing/2014/main" id="{676AA5BC-819F-41F9-8557-062BB2E622E9}"/>
              </a:ext>
            </a:extLst>
          </p:cNvPr>
          <p:cNvPicPr>
            <a:picLocks noChangeAspect="1"/>
          </p:cNvPicPr>
          <p:nvPr/>
        </p:nvPicPr>
        <p:blipFill>
          <a:blip r:embed="rId3"/>
          <a:stretch>
            <a:fillRect/>
          </a:stretch>
        </p:blipFill>
        <p:spPr>
          <a:xfrm>
            <a:off x="1610136" y="1696279"/>
            <a:ext cx="5235998" cy="3002197"/>
          </a:xfrm>
          <a:prstGeom prst="rect">
            <a:avLst/>
          </a:prstGeom>
        </p:spPr>
      </p:pic>
    </p:spTree>
    <p:extLst>
      <p:ext uri="{BB962C8B-B14F-4D97-AF65-F5344CB8AC3E}">
        <p14:creationId xmlns:p14="http://schemas.microsoft.com/office/powerpoint/2010/main" val="2905785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err="1"/>
              <a:t>Salary</a:t>
            </a:r>
            <a:r>
              <a:rPr lang="es-ES" dirty="0"/>
              <a:t> vs factor</a:t>
            </a:r>
            <a:endParaRPr dirty="0"/>
          </a:p>
        </p:txBody>
      </p:sp>
      <p:pic>
        <p:nvPicPr>
          <p:cNvPr id="4" name="Imagen 3">
            <a:extLst>
              <a:ext uri="{FF2B5EF4-FFF2-40B4-BE49-F238E27FC236}">
                <a16:creationId xmlns:a16="http://schemas.microsoft.com/office/drawing/2014/main" id="{BE3496D2-CCE3-BC44-AE2B-2E38D880547A}"/>
              </a:ext>
            </a:extLst>
          </p:cNvPr>
          <p:cNvPicPr>
            <a:picLocks noChangeAspect="1"/>
          </p:cNvPicPr>
          <p:nvPr/>
        </p:nvPicPr>
        <p:blipFill>
          <a:blip r:embed="rId3"/>
          <a:stretch>
            <a:fillRect/>
          </a:stretch>
        </p:blipFill>
        <p:spPr>
          <a:xfrm>
            <a:off x="705106" y="1615347"/>
            <a:ext cx="3677882" cy="2163460"/>
          </a:xfrm>
          <a:prstGeom prst="rect">
            <a:avLst/>
          </a:prstGeom>
        </p:spPr>
      </p:pic>
      <p:sp>
        <p:nvSpPr>
          <p:cNvPr id="9" name="CuadroTexto 8">
            <a:extLst>
              <a:ext uri="{FF2B5EF4-FFF2-40B4-BE49-F238E27FC236}">
                <a16:creationId xmlns:a16="http://schemas.microsoft.com/office/drawing/2014/main" id="{684821F0-BE5D-1C4F-9D2E-7C2519F3CA2C}"/>
              </a:ext>
            </a:extLst>
          </p:cNvPr>
          <p:cNvSpPr txBox="1"/>
          <p:nvPr/>
        </p:nvSpPr>
        <p:spPr>
          <a:xfrm>
            <a:off x="943847" y="1131870"/>
            <a:ext cx="3200400" cy="369332"/>
          </a:xfrm>
          <a:prstGeom prst="rect">
            <a:avLst/>
          </a:prstGeom>
          <a:noFill/>
        </p:spPr>
        <p:txBody>
          <a:bodyPr wrap="square" rtlCol="0">
            <a:spAutoFit/>
          </a:bodyPr>
          <a:lstStyle/>
          <a:p>
            <a:pPr algn="ctr"/>
            <a:r>
              <a:rPr lang="es-MX" sz="1800" dirty="0">
                <a:solidFill>
                  <a:schemeClr val="accent6">
                    <a:lumMod val="75000"/>
                  </a:schemeClr>
                </a:solidFill>
                <a:latin typeface="Alfa Slab One"/>
              </a:rPr>
              <a:t>Graph 4.1 </a:t>
            </a:r>
          </a:p>
        </p:txBody>
      </p:sp>
      <p:sp>
        <p:nvSpPr>
          <p:cNvPr id="10" name="CuadroTexto 9">
            <a:extLst>
              <a:ext uri="{FF2B5EF4-FFF2-40B4-BE49-F238E27FC236}">
                <a16:creationId xmlns:a16="http://schemas.microsoft.com/office/drawing/2014/main" id="{ECE870B9-FE12-3A40-96BF-35BEBAF9F142}"/>
              </a:ext>
            </a:extLst>
          </p:cNvPr>
          <p:cNvSpPr txBox="1"/>
          <p:nvPr/>
        </p:nvSpPr>
        <p:spPr>
          <a:xfrm>
            <a:off x="4999754" y="1131870"/>
            <a:ext cx="3200400" cy="369332"/>
          </a:xfrm>
          <a:prstGeom prst="rect">
            <a:avLst/>
          </a:prstGeom>
          <a:noFill/>
        </p:spPr>
        <p:txBody>
          <a:bodyPr wrap="square" rtlCol="0">
            <a:spAutoFit/>
          </a:bodyPr>
          <a:lstStyle/>
          <a:p>
            <a:pPr algn="ctr"/>
            <a:r>
              <a:rPr lang="es-MX" sz="1800" dirty="0">
                <a:solidFill>
                  <a:schemeClr val="accent6">
                    <a:lumMod val="75000"/>
                  </a:schemeClr>
                </a:solidFill>
                <a:latin typeface="Alfa Slab One"/>
              </a:rPr>
              <a:t>Graph 4.2 </a:t>
            </a:r>
          </a:p>
        </p:txBody>
      </p:sp>
      <p:pic>
        <p:nvPicPr>
          <p:cNvPr id="7" name="Imagen 6">
            <a:extLst>
              <a:ext uri="{FF2B5EF4-FFF2-40B4-BE49-F238E27FC236}">
                <a16:creationId xmlns:a16="http://schemas.microsoft.com/office/drawing/2014/main" id="{46EB7D49-2FE8-524C-B990-4B7A56572764}"/>
              </a:ext>
            </a:extLst>
          </p:cNvPr>
          <p:cNvPicPr>
            <a:picLocks noChangeAspect="1"/>
          </p:cNvPicPr>
          <p:nvPr/>
        </p:nvPicPr>
        <p:blipFill>
          <a:blip r:embed="rId4"/>
          <a:stretch>
            <a:fillRect/>
          </a:stretch>
        </p:blipFill>
        <p:spPr>
          <a:xfrm>
            <a:off x="4761013" y="1636424"/>
            <a:ext cx="3677882" cy="2163460"/>
          </a:xfrm>
          <a:prstGeom prst="rect">
            <a:avLst/>
          </a:prstGeom>
        </p:spPr>
      </p:pic>
      <p:sp>
        <p:nvSpPr>
          <p:cNvPr id="14" name="CuadroTexto 13">
            <a:extLst>
              <a:ext uri="{FF2B5EF4-FFF2-40B4-BE49-F238E27FC236}">
                <a16:creationId xmlns:a16="http://schemas.microsoft.com/office/drawing/2014/main" id="{8B67E129-E430-3344-A7AF-7252297D838E}"/>
              </a:ext>
            </a:extLst>
          </p:cNvPr>
          <p:cNvSpPr txBox="1"/>
          <p:nvPr/>
        </p:nvSpPr>
        <p:spPr>
          <a:xfrm>
            <a:off x="562967" y="3914029"/>
            <a:ext cx="7636629" cy="1169551"/>
          </a:xfrm>
          <a:prstGeom prst="rect">
            <a:avLst/>
          </a:prstGeom>
          <a:noFill/>
        </p:spPr>
        <p:txBody>
          <a:bodyPr wrap="square" rtlCol="0">
            <a:spAutoFit/>
          </a:bodyPr>
          <a:lstStyle>
            <a:defPPr marR="0" lvl="0" algn="l" rtl="0">
              <a:lnSpc>
                <a:spcPct val="100000"/>
              </a:lnSpc>
              <a:spcBef>
                <a:spcPts val="0"/>
              </a:spcBef>
              <a:spcAft>
                <a:spcPts val="0"/>
              </a:spcAft>
            </a:defPPr>
            <a:lvl1pPr algn="ctr">
              <a:defRPr>
                <a:solidFill>
                  <a:schemeClr val="accent6">
                    <a:lumMod val="75000"/>
                  </a:schemeClr>
                </a:solidFill>
                <a:latin typeface="Alfa Slab One"/>
              </a:defRPr>
            </a:lvl1pPr>
          </a:lstStyle>
          <a:p>
            <a:r>
              <a:rPr lang="es-MX" dirty="0"/>
              <a:t>Also positive relation, but this time we can appreciate a stronger relation (grater slope) between our factor and how much do players earn per year.</a:t>
            </a:r>
          </a:p>
          <a:p>
            <a:r>
              <a:rPr lang="es-MX" dirty="0"/>
              <a:t>Also we can apreciate </a:t>
            </a:r>
            <a:r>
              <a:rPr lang="es-MX" b="1" dirty="0"/>
              <a:t>a difference of Money Made vs Factor with players that play a single position vs players that play multiple positions. </a:t>
            </a:r>
          </a:p>
          <a:p>
            <a:endParaRPr lang="es-MX" b="1" dirty="0"/>
          </a:p>
        </p:txBody>
      </p:sp>
    </p:spTree>
    <p:extLst>
      <p:ext uri="{BB962C8B-B14F-4D97-AF65-F5344CB8AC3E}">
        <p14:creationId xmlns:p14="http://schemas.microsoft.com/office/powerpoint/2010/main" val="1295640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2800" dirty="0" err="1"/>
              <a:t>Salary</a:t>
            </a:r>
            <a:r>
              <a:rPr lang="es-ES" sz="2800" dirty="0"/>
              <a:t> vs factor (single vs </a:t>
            </a:r>
            <a:r>
              <a:rPr lang="es-ES" sz="2800" dirty="0" err="1"/>
              <a:t>mult</a:t>
            </a:r>
            <a:r>
              <a:rPr lang="es-ES" sz="2800" dirty="0"/>
              <a:t> positions)</a:t>
            </a:r>
          </a:p>
        </p:txBody>
      </p:sp>
      <p:sp>
        <p:nvSpPr>
          <p:cNvPr id="10" name="CuadroTexto 9">
            <a:extLst>
              <a:ext uri="{FF2B5EF4-FFF2-40B4-BE49-F238E27FC236}">
                <a16:creationId xmlns:a16="http://schemas.microsoft.com/office/drawing/2014/main" id="{ECE870B9-FE12-3A40-96BF-35BEBAF9F142}"/>
              </a:ext>
            </a:extLst>
          </p:cNvPr>
          <p:cNvSpPr txBox="1"/>
          <p:nvPr/>
        </p:nvSpPr>
        <p:spPr>
          <a:xfrm>
            <a:off x="4809122" y="1253672"/>
            <a:ext cx="3200400" cy="369332"/>
          </a:xfrm>
          <a:prstGeom prst="rect">
            <a:avLst/>
          </a:prstGeom>
          <a:noFill/>
        </p:spPr>
        <p:txBody>
          <a:bodyPr wrap="square" rtlCol="0">
            <a:spAutoFit/>
          </a:bodyPr>
          <a:lstStyle/>
          <a:p>
            <a:pPr algn="ctr"/>
            <a:r>
              <a:rPr lang="es-MX" sz="1800" dirty="0">
                <a:solidFill>
                  <a:schemeClr val="accent6">
                    <a:lumMod val="75000"/>
                  </a:schemeClr>
                </a:solidFill>
                <a:latin typeface="Alfa Slab One"/>
              </a:rPr>
              <a:t>Graph 5. </a:t>
            </a:r>
          </a:p>
        </p:txBody>
      </p:sp>
      <p:sp>
        <p:nvSpPr>
          <p:cNvPr id="14" name="CuadroTexto 13">
            <a:extLst>
              <a:ext uri="{FF2B5EF4-FFF2-40B4-BE49-F238E27FC236}">
                <a16:creationId xmlns:a16="http://schemas.microsoft.com/office/drawing/2014/main" id="{8B67E129-E430-3344-A7AF-7252297D838E}"/>
              </a:ext>
            </a:extLst>
          </p:cNvPr>
          <p:cNvSpPr txBox="1"/>
          <p:nvPr/>
        </p:nvSpPr>
        <p:spPr>
          <a:xfrm>
            <a:off x="538280" y="1622617"/>
            <a:ext cx="3540738" cy="3016210"/>
          </a:xfrm>
          <a:prstGeom prst="rect">
            <a:avLst/>
          </a:prstGeom>
          <a:noFill/>
        </p:spPr>
        <p:txBody>
          <a:bodyPr wrap="square" rtlCol="0">
            <a:spAutoFit/>
          </a:bodyPr>
          <a:lstStyle>
            <a:defPPr marR="0" lvl="0" algn="l" rtl="0">
              <a:lnSpc>
                <a:spcPct val="100000"/>
              </a:lnSpc>
              <a:spcBef>
                <a:spcPts val="0"/>
              </a:spcBef>
              <a:spcAft>
                <a:spcPts val="0"/>
              </a:spcAft>
            </a:defPPr>
            <a:lvl1pPr algn="ctr">
              <a:defRPr>
                <a:solidFill>
                  <a:schemeClr val="accent6">
                    <a:lumMod val="75000"/>
                  </a:schemeClr>
                </a:solidFill>
                <a:latin typeface="Alfa Slab One"/>
              </a:defRPr>
            </a:lvl1pPr>
          </a:lstStyle>
          <a:p>
            <a:r>
              <a:rPr lang="es-MX" sz="1600" b="1" dirty="0">
                <a:solidFill>
                  <a:schemeClr val="dk2"/>
                </a:solidFill>
                <a:latin typeface="Proxima Nova"/>
                <a:sym typeface="Proxima Nova"/>
              </a:rPr>
              <a:t>We decided to group the players that play single positions and multiple positions and to see if the factor impacted their salary more if they were a player that played multiple positions or single positions. In other words, are single position </a:t>
            </a:r>
            <a:r>
              <a:rPr lang="es-MX" sz="1600" b="1" dirty="0">
                <a:solidFill>
                  <a:schemeClr val="dk2"/>
                </a:solidFill>
                <a:latin typeface="Proxima Nova"/>
              </a:rPr>
              <a:t>players paid higher for their productivity vs. players that play multiple positions</a:t>
            </a:r>
          </a:p>
          <a:p>
            <a:endParaRPr lang="es-MX" sz="1600" dirty="0">
              <a:solidFill>
                <a:schemeClr val="bg2"/>
              </a:solidFill>
            </a:endParaRPr>
          </a:p>
          <a:p>
            <a:endParaRPr lang="es-MX" b="1" dirty="0"/>
          </a:p>
        </p:txBody>
      </p:sp>
      <p:pic>
        <p:nvPicPr>
          <p:cNvPr id="3" name="Imagen 2">
            <a:extLst>
              <a:ext uri="{FF2B5EF4-FFF2-40B4-BE49-F238E27FC236}">
                <a16:creationId xmlns:a16="http://schemas.microsoft.com/office/drawing/2014/main" id="{4A4EA27B-D627-A143-8CB5-8F383B7A25FD}"/>
              </a:ext>
            </a:extLst>
          </p:cNvPr>
          <p:cNvPicPr>
            <a:picLocks noChangeAspect="1"/>
          </p:cNvPicPr>
          <p:nvPr/>
        </p:nvPicPr>
        <p:blipFill>
          <a:blip r:embed="rId3"/>
          <a:stretch>
            <a:fillRect/>
          </a:stretch>
        </p:blipFill>
        <p:spPr>
          <a:xfrm>
            <a:off x="4572000" y="1685730"/>
            <a:ext cx="3674644" cy="2536401"/>
          </a:xfrm>
          <a:prstGeom prst="rect">
            <a:avLst/>
          </a:prstGeom>
        </p:spPr>
      </p:pic>
    </p:spTree>
    <p:extLst>
      <p:ext uri="{BB962C8B-B14F-4D97-AF65-F5344CB8AC3E}">
        <p14:creationId xmlns:p14="http://schemas.microsoft.com/office/powerpoint/2010/main" val="2096967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err="1"/>
              <a:t>Salary</a:t>
            </a:r>
            <a:r>
              <a:rPr lang="es-ES" dirty="0"/>
              <a:t> vs factor</a:t>
            </a:r>
            <a:endParaRPr dirty="0"/>
          </a:p>
        </p:txBody>
      </p:sp>
      <p:sp>
        <p:nvSpPr>
          <p:cNvPr id="9" name="CuadroTexto 8">
            <a:extLst>
              <a:ext uri="{FF2B5EF4-FFF2-40B4-BE49-F238E27FC236}">
                <a16:creationId xmlns:a16="http://schemas.microsoft.com/office/drawing/2014/main" id="{684821F0-BE5D-1C4F-9D2E-7C2519F3CA2C}"/>
              </a:ext>
            </a:extLst>
          </p:cNvPr>
          <p:cNvSpPr txBox="1"/>
          <p:nvPr/>
        </p:nvSpPr>
        <p:spPr>
          <a:xfrm>
            <a:off x="470452" y="1131870"/>
            <a:ext cx="3673795" cy="646331"/>
          </a:xfrm>
          <a:prstGeom prst="rect">
            <a:avLst/>
          </a:prstGeom>
          <a:noFill/>
        </p:spPr>
        <p:txBody>
          <a:bodyPr wrap="square" rtlCol="0">
            <a:spAutoFit/>
          </a:bodyPr>
          <a:lstStyle/>
          <a:p>
            <a:pPr algn="ctr"/>
            <a:r>
              <a:rPr lang="es-MX" sz="1800" dirty="0" err="1">
                <a:solidFill>
                  <a:schemeClr val="accent6">
                    <a:lumMod val="75000"/>
                  </a:schemeClr>
                </a:solidFill>
                <a:latin typeface="Alfa Slab One"/>
              </a:rPr>
              <a:t>Salary</a:t>
            </a:r>
            <a:r>
              <a:rPr lang="es-MX" sz="1800" dirty="0">
                <a:solidFill>
                  <a:schemeClr val="accent6">
                    <a:lumMod val="75000"/>
                  </a:schemeClr>
                </a:solidFill>
                <a:latin typeface="Alfa Slab One"/>
              </a:rPr>
              <a:t> vs. Factor (</a:t>
            </a:r>
            <a:r>
              <a:rPr lang="es-MX" sz="1800" dirty="0" err="1">
                <a:solidFill>
                  <a:schemeClr val="accent6">
                    <a:lumMod val="75000"/>
                  </a:schemeClr>
                </a:solidFill>
                <a:latin typeface="Alfa Slab One"/>
              </a:rPr>
              <a:t>multiple</a:t>
            </a:r>
            <a:r>
              <a:rPr lang="es-MX" sz="1800" dirty="0">
                <a:solidFill>
                  <a:schemeClr val="accent6">
                    <a:lumMod val="75000"/>
                  </a:schemeClr>
                </a:solidFill>
                <a:latin typeface="Alfa Slab One"/>
              </a:rPr>
              <a:t> position </a:t>
            </a:r>
            <a:r>
              <a:rPr lang="es-MX" sz="1800" dirty="0" err="1">
                <a:solidFill>
                  <a:schemeClr val="accent6">
                    <a:lumMod val="75000"/>
                  </a:schemeClr>
                </a:solidFill>
                <a:latin typeface="Alfa Slab One"/>
              </a:rPr>
              <a:t>players</a:t>
            </a:r>
            <a:r>
              <a:rPr lang="es-MX" sz="1800" dirty="0">
                <a:solidFill>
                  <a:schemeClr val="accent6">
                    <a:lumMod val="75000"/>
                  </a:schemeClr>
                </a:solidFill>
                <a:latin typeface="Alfa Slab One"/>
              </a:rPr>
              <a:t>)</a:t>
            </a:r>
          </a:p>
        </p:txBody>
      </p:sp>
      <p:sp>
        <p:nvSpPr>
          <p:cNvPr id="10" name="CuadroTexto 9">
            <a:extLst>
              <a:ext uri="{FF2B5EF4-FFF2-40B4-BE49-F238E27FC236}">
                <a16:creationId xmlns:a16="http://schemas.microsoft.com/office/drawing/2014/main" id="{ECE870B9-FE12-3A40-96BF-35BEBAF9F142}"/>
              </a:ext>
            </a:extLst>
          </p:cNvPr>
          <p:cNvSpPr txBox="1"/>
          <p:nvPr/>
        </p:nvSpPr>
        <p:spPr>
          <a:xfrm>
            <a:off x="4999755" y="1131870"/>
            <a:ext cx="3200400" cy="646331"/>
          </a:xfrm>
          <a:prstGeom prst="rect">
            <a:avLst/>
          </a:prstGeom>
          <a:noFill/>
        </p:spPr>
        <p:txBody>
          <a:bodyPr wrap="square" rtlCol="0">
            <a:spAutoFit/>
          </a:bodyPr>
          <a:lstStyle/>
          <a:p>
            <a:pPr algn="ctr"/>
            <a:r>
              <a:rPr lang="es-MX" sz="1800" dirty="0" err="1">
                <a:solidFill>
                  <a:schemeClr val="accent6">
                    <a:lumMod val="75000"/>
                  </a:schemeClr>
                </a:solidFill>
                <a:latin typeface="Alfa Slab One"/>
              </a:rPr>
              <a:t>Salary</a:t>
            </a:r>
            <a:r>
              <a:rPr lang="es-MX" sz="1800" dirty="0">
                <a:solidFill>
                  <a:schemeClr val="accent6">
                    <a:lumMod val="75000"/>
                  </a:schemeClr>
                </a:solidFill>
                <a:latin typeface="Alfa Slab One"/>
              </a:rPr>
              <a:t> vs. Factor (single position </a:t>
            </a:r>
            <a:r>
              <a:rPr lang="es-MX" sz="1800" dirty="0" err="1">
                <a:solidFill>
                  <a:schemeClr val="accent6">
                    <a:lumMod val="75000"/>
                  </a:schemeClr>
                </a:solidFill>
                <a:latin typeface="Alfa Slab One"/>
              </a:rPr>
              <a:t>players</a:t>
            </a:r>
            <a:r>
              <a:rPr lang="es-MX" sz="1800" dirty="0">
                <a:solidFill>
                  <a:schemeClr val="accent6">
                    <a:lumMod val="75000"/>
                  </a:schemeClr>
                </a:solidFill>
                <a:latin typeface="Alfa Slab One"/>
              </a:rPr>
              <a:t>)</a:t>
            </a:r>
          </a:p>
        </p:txBody>
      </p:sp>
      <p:sp>
        <p:nvSpPr>
          <p:cNvPr id="14" name="CuadroTexto 13">
            <a:extLst>
              <a:ext uri="{FF2B5EF4-FFF2-40B4-BE49-F238E27FC236}">
                <a16:creationId xmlns:a16="http://schemas.microsoft.com/office/drawing/2014/main" id="{8B67E129-E430-3344-A7AF-7252297D838E}"/>
              </a:ext>
            </a:extLst>
          </p:cNvPr>
          <p:cNvSpPr txBox="1"/>
          <p:nvPr/>
        </p:nvSpPr>
        <p:spPr>
          <a:xfrm>
            <a:off x="562967" y="3914029"/>
            <a:ext cx="7636629" cy="954107"/>
          </a:xfrm>
          <a:prstGeom prst="rect">
            <a:avLst/>
          </a:prstGeom>
          <a:noFill/>
        </p:spPr>
        <p:txBody>
          <a:bodyPr wrap="square" rtlCol="0">
            <a:spAutoFit/>
          </a:bodyPr>
          <a:lstStyle>
            <a:defPPr marR="0" lvl="0" algn="l" rtl="0">
              <a:lnSpc>
                <a:spcPct val="100000"/>
              </a:lnSpc>
              <a:spcBef>
                <a:spcPts val="0"/>
              </a:spcBef>
              <a:spcAft>
                <a:spcPts val="0"/>
              </a:spcAft>
            </a:defPPr>
            <a:lvl1pPr algn="ctr">
              <a:defRPr>
                <a:solidFill>
                  <a:schemeClr val="accent6">
                    <a:lumMod val="75000"/>
                  </a:schemeClr>
                </a:solidFill>
                <a:latin typeface="Alfa Slab One"/>
              </a:defRPr>
            </a:lvl1pPr>
          </a:lstStyle>
          <a:p>
            <a:r>
              <a:rPr lang="en-US" b="1" dirty="0"/>
              <a:t>NBA salary has a higher t score (9.063 in single) vs. (2.135 in multiple), a lower p-value (.000 in single) vs. (.037 in multiple), and a higher R-Squared (.274 in single) </a:t>
            </a:r>
            <a:r>
              <a:rPr lang="en-US" b="1" dirty="0" err="1"/>
              <a:t>v.s</a:t>
            </a:r>
            <a:r>
              <a:rPr lang="en-US" b="1" dirty="0"/>
              <a:t>. (.075 in multiple) when comparing the readouts.</a:t>
            </a:r>
          </a:p>
          <a:p>
            <a:endParaRPr lang="es-MX" b="1" dirty="0"/>
          </a:p>
        </p:txBody>
      </p:sp>
      <p:pic>
        <p:nvPicPr>
          <p:cNvPr id="2" name="Picture 1">
            <a:extLst>
              <a:ext uri="{FF2B5EF4-FFF2-40B4-BE49-F238E27FC236}">
                <a16:creationId xmlns:a16="http://schemas.microsoft.com/office/drawing/2014/main" id="{0549DF42-8D60-4A64-9DE3-5B50910F6C17}"/>
              </a:ext>
            </a:extLst>
          </p:cNvPr>
          <p:cNvPicPr>
            <a:picLocks noChangeAspect="1"/>
          </p:cNvPicPr>
          <p:nvPr/>
        </p:nvPicPr>
        <p:blipFill>
          <a:blip r:embed="rId3"/>
          <a:stretch>
            <a:fillRect/>
          </a:stretch>
        </p:blipFill>
        <p:spPr>
          <a:xfrm>
            <a:off x="649488" y="1855411"/>
            <a:ext cx="3315722" cy="1981407"/>
          </a:xfrm>
          <a:prstGeom prst="rect">
            <a:avLst/>
          </a:prstGeom>
        </p:spPr>
      </p:pic>
      <p:pic>
        <p:nvPicPr>
          <p:cNvPr id="3" name="Picture 2">
            <a:extLst>
              <a:ext uri="{FF2B5EF4-FFF2-40B4-BE49-F238E27FC236}">
                <a16:creationId xmlns:a16="http://schemas.microsoft.com/office/drawing/2014/main" id="{55931DD4-147B-4D4C-8AB9-B50E6D679B46}"/>
              </a:ext>
            </a:extLst>
          </p:cNvPr>
          <p:cNvPicPr>
            <a:picLocks noChangeAspect="1"/>
          </p:cNvPicPr>
          <p:nvPr/>
        </p:nvPicPr>
        <p:blipFill>
          <a:blip r:embed="rId4"/>
          <a:stretch>
            <a:fillRect/>
          </a:stretch>
        </p:blipFill>
        <p:spPr>
          <a:xfrm>
            <a:off x="4846446" y="1855410"/>
            <a:ext cx="3353150" cy="1981407"/>
          </a:xfrm>
          <a:prstGeom prst="rect">
            <a:avLst/>
          </a:prstGeom>
        </p:spPr>
      </p:pic>
    </p:spTree>
    <p:extLst>
      <p:ext uri="{BB962C8B-B14F-4D97-AF65-F5344CB8AC3E}">
        <p14:creationId xmlns:p14="http://schemas.microsoft.com/office/powerpoint/2010/main" val="39247968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Implications of your findings: what do your findings mean?</a:t>
            </a:r>
            <a:endParaRPr/>
          </a:p>
        </p:txBody>
      </p:sp>
      <p:sp>
        <p:nvSpPr>
          <p:cNvPr id="3" name="Marcador de texto 2">
            <a:extLst>
              <a:ext uri="{FF2B5EF4-FFF2-40B4-BE49-F238E27FC236}">
                <a16:creationId xmlns:a16="http://schemas.microsoft.com/office/drawing/2014/main" id="{1B204CE8-E645-6E4C-81C5-7AA50F5908C1}"/>
              </a:ext>
            </a:extLst>
          </p:cNvPr>
          <p:cNvSpPr>
            <a:spLocks noGrp="1"/>
          </p:cNvSpPr>
          <p:nvPr>
            <p:ph type="body" idx="1"/>
          </p:nvPr>
        </p:nvSpPr>
        <p:spPr>
          <a:xfrm>
            <a:off x="311700" y="1605515"/>
            <a:ext cx="8520600" cy="3277911"/>
          </a:xfrm>
        </p:spPr>
        <p:txBody>
          <a:bodyPr/>
          <a:lstStyle/>
          <a:p>
            <a:r>
              <a:rPr lang="en-US" dirty="0"/>
              <a:t>The amount of years that you have been playing in the league is a greater determinant than how old you are. This is understandable because if a player has remained in the league for a longer amount of time, it’s because he most likely has a positive impact on the team that he plays. </a:t>
            </a:r>
            <a:endParaRPr lang="es" dirty="0"/>
          </a:p>
          <a:p>
            <a:r>
              <a:rPr lang="es-MX" dirty="0" err="1"/>
              <a:t>There</a:t>
            </a:r>
            <a:r>
              <a:rPr lang="es-MX" dirty="0"/>
              <a:t> </a:t>
            </a:r>
            <a:r>
              <a:rPr lang="es-MX" dirty="0" err="1"/>
              <a:t>is</a:t>
            </a:r>
            <a:r>
              <a:rPr lang="es-MX" dirty="0"/>
              <a:t> a </a:t>
            </a:r>
            <a:r>
              <a:rPr lang="es-MX" dirty="0" err="1"/>
              <a:t>strong</a:t>
            </a:r>
            <a:r>
              <a:rPr lang="es-MX" dirty="0"/>
              <a:t> </a:t>
            </a:r>
            <a:r>
              <a:rPr lang="es-MX" dirty="0" err="1"/>
              <a:t>relationship</a:t>
            </a:r>
            <a:r>
              <a:rPr lang="es-MX" dirty="0"/>
              <a:t> </a:t>
            </a:r>
            <a:r>
              <a:rPr lang="es-MX" dirty="0" err="1"/>
              <a:t>between</a:t>
            </a:r>
            <a:r>
              <a:rPr lang="es-MX" dirty="0"/>
              <a:t> </a:t>
            </a:r>
            <a:r>
              <a:rPr lang="es-MX" dirty="0" err="1"/>
              <a:t>how</a:t>
            </a:r>
            <a:r>
              <a:rPr lang="es-MX" dirty="0"/>
              <a:t> </a:t>
            </a:r>
            <a:r>
              <a:rPr lang="es-MX" dirty="0" err="1"/>
              <a:t>high</a:t>
            </a:r>
            <a:r>
              <a:rPr lang="es-MX" dirty="0"/>
              <a:t> </a:t>
            </a:r>
            <a:r>
              <a:rPr lang="es-MX" dirty="0" err="1"/>
              <a:t>your</a:t>
            </a:r>
            <a:r>
              <a:rPr lang="es-MX" dirty="0"/>
              <a:t> factor </a:t>
            </a:r>
            <a:r>
              <a:rPr lang="es-MX" dirty="0" err="1"/>
              <a:t>is</a:t>
            </a:r>
            <a:r>
              <a:rPr lang="es-MX" dirty="0"/>
              <a:t> and </a:t>
            </a:r>
            <a:r>
              <a:rPr lang="es-MX" dirty="0" err="1"/>
              <a:t>how</a:t>
            </a:r>
            <a:r>
              <a:rPr lang="es-MX" dirty="0"/>
              <a:t> </a:t>
            </a:r>
            <a:r>
              <a:rPr lang="es-MX" dirty="0" err="1"/>
              <a:t>much</a:t>
            </a:r>
            <a:r>
              <a:rPr lang="es-MX" dirty="0"/>
              <a:t> </a:t>
            </a:r>
            <a:r>
              <a:rPr lang="es-MX" dirty="0" err="1"/>
              <a:t>money</a:t>
            </a:r>
            <a:r>
              <a:rPr lang="es-MX" dirty="0"/>
              <a:t> </a:t>
            </a:r>
            <a:r>
              <a:rPr lang="es-MX" dirty="0" err="1"/>
              <a:t>you</a:t>
            </a:r>
            <a:r>
              <a:rPr lang="es-MX" dirty="0"/>
              <a:t> </a:t>
            </a:r>
            <a:r>
              <a:rPr lang="es-MX" dirty="0" err="1"/>
              <a:t>make</a:t>
            </a:r>
            <a:r>
              <a:rPr lang="es-MX" dirty="0"/>
              <a:t>. </a:t>
            </a:r>
            <a:r>
              <a:rPr lang="es-MX" dirty="0" err="1"/>
              <a:t>The</a:t>
            </a:r>
            <a:r>
              <a:rPr lang="es-MX" dirty="0"/>
              <a:t> </a:t>
            </a:r>
            <a:r>
              <a:rPr lang="es-MX" dirty="0" err="1"/>
              <a:t>higher</a:t>
            </a:r>
            <a:r>
              <a:rPr lang="es-MX" dirty="0"/>
              <a:t> </a:t>
            </a:r>
            <a:r>
              <a:rPr lang="es-MX" dirty="0" err="1"/>
              <a:t>your</a:t>
            </a:r>
            <a:r>
              <a:rPr lang="es-MX" dirty="0"/>
              <a:t> factor, </a:t>
            </a:r>
            <a:r>
              <a:rPr lang="es-MX" dirty="0" err="1"/>
              <a:t>the</a:t>
            </a:r>
            <a:r>
              <a:rPr lang="es-MX" dirty="0"/>
              <a:t> </a:t>
            </a:r>
            <a:r>
              <a:rPr lang="es-MX" dirty="0" err="1"/>
              <a:t>better</a:t>
            </a:r>
            <a:r>
              <a:rPr lang="es-MX" dirty="0"/>
              <a:t> net </a:t>
            </a:r>
            <a:r>
              <a:rPr lang="es-MX" dirty="0" err="1"/>
              <a:t>effect</a:t>
            </a:r>
            <a:r>
              <a:rPr lang="es-MX" dirty="0"/>
              <a:t> </a:t>
            </a:r>
            <a:r>
              <a:rPr lang="es-MX" dirty="0" err="1"/>
              <a:t>you</a:t>
            </a:r>
            <a:r>
              <a:rPr lang="es-MX" dirty="0"/>
              <a:t> </a:t>
            </a:r>
            <a:r>
              <a:rPr lang="es-MX" dirty="0" err="1"/>
              <a:t>have</a:t>
            </a:r>
            <a:r>
              <a:rPr lang="es-MX" dirty="0"/>
              <a:t> </a:t>
            </a:r>
            <a:r>
              <a:rPr lang="es-MX" dirty="0" err="1"/>
              <a:t>on</a:t>
            </a:r>
            <a:r>
              <a:rPr lang="es-MX" dirty="0"/>
              <a:t> </a:t>
            </a:r>
            <a:r>
              <a:rPr lang="es-MX" dirty="0" err="1"/>
              <a:t>your</a:t>
            </a:r>
            <a:r>
              <a:rPr lang="es-MX" dirty="0"/>
              <a:t> </a:t>
            </a:r>
            <a:r>
              <a:rPr lang="es-MX" dirty="0" err="1"/>
              <a:t>team</a:t>
            </a:r>
            <a:r>
              <a:rPr lang="es-MX" dirty="0"/>
              <a:t>, and </a:t>
            </a:r>
            <a:r>
              <a:rPr lang="es-MX" dirty="0" err="1"/>
              <a:t>teams</a:t>
            </a:r>
            <a:r>
              <a:rPr lang="es-MX" dirty="0"/>
              <a:t> are </a:t>
            </a:r>
            <a:r>
              <a:rPr lang="es-MX" dirty="0" err="1"/>
              <a:t>willing</a:t>
            </a:r>
            <a:r>
              <a:rPr lang="es-MX" dirty="0"/>
              <a:t> </a:t>
            </a:r>
            <a:r>
              <a:rPr lang="es-MX" dirty="0" err="1"/>
              <a:t>to</a:t>
            </a:r>
            <a:r>
              <a:rPr lang="es-MX" dirty="0"/>
              <a:t> </a:t>
            </a:r>
            <a:r>
              <a:rPr lang="es-MX" dirty="0" err="1"/>
              <a:t>pay</a:t>
            </a:r>
            <a:r>
              <a:rPr lang="es-MX" dirty="0"/>
              <a:t> more </a:t>
            </a:r>
            <a:r>
              <a:rPr lang="es-MX" dirty="0" err="1"/>
              <a:t>money</a:t>
            </a:r>
            <a:r>
              <a:rPr lang="es-MX" dirty="0"/>
              <a:t> </a:t>
            </a:r>
            <a:r>
              <a:rPr lang="es-MX" dirty="0" err="1"/>
              <a:t>for</a:t>
            </a:r>
            <a:r>
              <a:rPr lang="es-MX" dirty="0"/>
              <a:t> </a:t>
            </a:r>
            <a:r>
              <a:rPr lang="es-MX" dirty="0" err="1"/>
              <a:t>that</a:t>
            </a:r>
            <a:r>
              <a:rPr lang="es-MX" dirty="0"/>
              <a:t>. </a:t>
            </a:r>
            <a:r>
              <a:rPr lang="es-MX" dirty="0" err="1"/>
              <a:t>However</a:t>
            </a:r>
            <a:r>
              <a:rPr lang="es-MX" dirty="0"/>
              <a:t>, </a:t>
            </a:r>
            <a:r>
              <a:rPr lang="es-MX" dirty="0" err="1"/>
              <a:t>if</a:t>
            </a:r>
            <a:r>
              <a:rPr lang="es-MX" dirty="0"/>
              <a:t> </a:t>
            </a:r>
            <a:r>
              <a:rPr lang="es-MX" dirty="0" err="1"/>
              <a:t>you</a:t>
            </a:r>
            <a:r>
              <a:rPr lang="es-MX" dirty="0"/>
              <a:t> are a </a:t>
            </a:r>
            <a:r>
              <a:rPr lang="es-MX" dirty="0" err="1"/>
              <a:t>player</a:t>
            </a:r>
            <a:r>
              <a:rPr lang="es-MX" dirty="0"/>
              <a:t> </a:t>
            </a:r>
            <a:r>
              <a:rPr lang="es-MX" dirty="0" err="1"/>
              <a:t>that</a:t>
            </a:r>
            <a:r>
              <a:rPr lang="es-MX" dirty="0"/>
              <a:t> </a:t>
            </a:r>
            <a:r>
              <a:rPr lang="es-MX" dirty="0" err="1"/>
              <a:t>is</a:t>
            </a:r>
            <a:r>
              <a:rPr lang="es-MX" dirty="0"/>
              <a:t> a </a:t>
            </a:r>
            <a:r>
              <a:rPr lang="es-MX" dirty="0" err="1"/>
              <a:t>specialist</a:t>
            </a:r>
            <a:r>
              <a:rPr lang="es-MX" dirty="0"/>
              <a:t> in a single position </a:t>
            </a:r>
            <a:r>
              <a:rPr lang="es-MX" dirty="0" err="1"/>
              <a:t>rather</a:t>
            </a:r>
            <a:r>
              <a:rPr lang="es-MX" dirty="0"/>
              <a:t> </a:t>
            </a:r>
            <a:r>
              <a:rPr lang="es-MX" dirty="0" err="1"/>
              <a:t>than</a:t>
            </a:r>
            <a:r>
              <a:rPr lang="es-MX" dirty="0"/>
              <a:t> a </a:t>
            </a:r>
            <a:r>
              <a:rPr lang="es-MX" dirty="0" err="1"/>
              <a:t>multiple</a:t>
            </a:r>
            <a:r>
              <a:rPr lang="es-MX" dirty="0"/>
              <a:t> </a:t>
            </a:r>
            <a:r>
              <a:rPr lang="es-MX" dirty="0" err="1"/>
              <a:t>positional</a:t>
            </a:r>
            <a:r>
              <a:rPr lang="es-MX" dirty="0"/>
              <a:t> </a:t>
            </a:r>
            <a:r>
              <a:rPr lang="es-MX" dirty="0" err="1"/>
              <a:t>player</a:t>
            </a:r>
            <a:r>
              <a:rPr lang="es-MX" dirty="0"/>
              <a:t>, </a:t>
            </a:r>
            <a:r>
              <a:rPr lang="es-MX" dirty="0" err="1"/>
              <a:t>the</a:t>
            </a:r>
            <a:r>
              <a:rPr lang="es-MX" dirty="0"/>
              <a:t> more </a:t>
            </a:r>
            <a:r>
              <a:rPr lang="es-MX" dirty="0" err="1"/>
              <a:t>likeley</a:t>
            </a:r>
            <a:r>
              <a:rPr lang="es-MX" dirty="0"/>
              <a:t> </a:t>
            </a:r>
            <a:r>
              <a:rPr lang="es-MX" dirty="0" err="1"/>
              <a:t>it</a:t>
            </a:r>
            <a:r>
              <a:rPr lang="es-MX" dirty="0"/>
              <a:t> </a:t>
            </a:r>
            <a:r>
              <a:rPr lang="es-MX" dirty="0" err="1"/>
              <a:t>is</a:t>
            </a:r>
            <a:r>
              <a:rPr lang="es-MX" dirty="0"/>
              <a:t> </a:t>
            </a:r>
            <a:r>
              <a:rPr lang="es-MX" dirty="0" err="1"/>
              <a:t>youll</a:t>
            </a:r>
            <a:r>
              <a:rPr lang="es-MX" dirty="0"/>
              <a:t> </a:t>
            </a:r>
            <a:r>
              <a:rPr lang="es-MX" dirty="0" err="1"/>
              <a:t>get</a:t>
            </a:r>
            <a:r>
              <a:rPr lang="es-MX" dirty="0"/>
              <a:t> </a:t>
            </a:r>
            <a:r>
              <a:rPr lang="es-MX" dirty="0" err="1"/>
              <a:t>paid</a:t>
            </a:r>
            <a:r>
              <a:rPr lang="es-MX" dirty="0"/>
              <a:t> more </a:t>
            </a:r>
            <a:r>
              <a:rPr lang="es-MX" dirty="0" err="1"/>
              <a:t>money</a:t>
            </a:r>
            <a:r>
              <a:rPr lang="es-MX" dirty="0"/>
              <a:t> </a:t>
            </a:r>
            <a:r>
              <a:rPr lang="es-MX" dirty="0" err="1"/>
              <a:t>with</a:t>
            </a:r>
            <a:r>
              <a:rPr lang="es-MX" dirty="0"/>
              <a:t> a </a:t>
            </a:r>
            <a:r>
              <a:rPr lang="es-MX" dirty="0" err="1"/>
              <a:t>higer</a:t>
            </a:r>
            <a:r>
              <a:rPr lang="es-MX" dirty="0"/>
              <a:t> factor.</a:t>
            </a:r>
          </a:p>
          <a:p>
            <a:pPr marL="114300" indent="0">
              <a:buNone/>
            </a:pPr>
            <a:endParaRPr lang="es-MX"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body" idx="1"/>
          </p:nvPr>
        </p:nvSpPr>
        <p:spPr>
          <a:xfrm>
            <a:off x="149288" y="1152939"/>
            <a:ext cx="5582100" cy="8523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s-ES" dirty="0" err="1"/>
              <a:t>Basketball</a:t>
            </a:r>
            <a:r>
              <a:rPr lang="es-ES" dirty="0"/>
              <a:t> </a:t>
            </a:r>
            <a:r>
              <a:rPr lang="es-ES" dirty="0" err="1"/>
              <a:t>is</a:t>
            </a:r>
            <a:r>
              <a:rPr lang="es-ES" dirty="0"/>
              <a:t> </a:t>
            </a:r>
            <a:r>
              <a:rPr lang="es-ES" dirty="0" err="1"/>
              <a:t>one</a:t>
            </a:r>
            <a:r>
              <a:rPr lang="es-ES" dirty="0"/>
              <a:t> of </a:t>
            </a:r>
            <a:r>
              <a:rPr lang="es-ES" dirty="0" err="1"/>
              <a:t>the</a:t>
            </a:r>
            <a:r>
              <a:rPr lang="es-ES" dirty="0"/>
              <a:t> </a:t>
            </a:r>
            <a:r>
              <a:rPr lang="es-ES" dirty="0" err="1"/>
              <a:t>most</a:t>
            </a:r>
            <a:r>
              <a:rPr lang="es-ES" dirty="0"/>
              <a:t> popular </a:t>
            </a:r>
            <a:r>
              <a:rPr lang="es-ES" dirty="0" err="1"/>
              <a:t>sports</a:t>
            </a:r>
            <a:r>
              <a:rPr lang="es-ES" dirty="0"/>
              <a:t> in </a:t>
            </a:r>
            <a:r>
              <a:rPr lang="es-ES" dirty="0" err="1"/>
              <a:t>the</a:t>
            </a:r>
            <a:r>
              <a:rPr lang="es-ES" dirty="0"/>
              <a:t> </a:t>
            </a:r>
            <a:r>
              <a:rPr lang="es-ES" dirty="0" err="1"/>
              <a:t>world</a:t>
            </a:r>
            <a:r>
              <a:rPr lang="es-ES" dirty="0"/>
              <a:t>, </a:t>
            </a:r>
            <a:r>
              <a:rPr lang="es-ES" dirty="0" err="1"/>
              <a:t>especially</a:t>
            </a:r>
            <a:r>
              <a:rPr lang="es-ES" dirty="0"/>
              <a:t> in North </a:t>
            </a:r>
            <a:r>
              <a:rPr lang="es-ES" dirty="0" err="1"/>
              <a:t>America</a:t>
            </a:r>
            <a:r>
              <a:rPr lang="es-ES" dirty="0"/>
              <a:t>.</a:t>
            </a:r>
            <a:endParaRPr dirty="0"/>
          </a:p>
        </p:txBody>
      </p:sp>
      <p:sp>
        <p:nvSpPr>
          <p:cNvPr id="64" name="Google Shape;64;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err="1"/>
              <a:t>Justification</a:t>
            </a:r>
            <a:endParaRPr dirty="0"/>
          </a:p>
        </p:txBody>
      </p:sp>
      <p:sp>
        <p:nvSpPr>
          <p:cNvPr id="65" name="Google Shape;65;p14"/>
          <p:cNvSpPr txBox="1">
            <a:spLocks noGrp="1"/>
          </p:cNvSpPr>
          <p:nvPr>
            <p:ph type="body" idx="1"/>
          </p:nvPr>
        </p:nvSpPr>
        <p:spPr>
          <a:xfrm>
            <a:off x="3361276" y="3694187"/>
            <a:ext cx="5252486" cy="1129974"/>
          </a:xfrm>
          <a:prstGeom prst="rect">
            <a:avLst/>
          </a:prstGeom>
        </p:spPr>
        <p:txBody>
          <a:bodyPr spcFirstLastPara="1" wrap="square" lIns="91425" tIns="91425" rIns="91425" bIns="91425" anchor="ctr" anchorCtr="0">
            <a:noAutofit/>
          </a:bodyPr>
          <a:lstStyle/>
          <a:p>
            <a:pPr marL="0" lvl="0" indent="0" algn="ctr">
              <a:spcAft>
                <a:spcPts val="1600"/>
              </a:spcAft>
              <a:buNone/>
            </a:pPr>
            <a:r>
              <a:rPr lang="es-ES" dirty="0" err="1"/>
              <a:t>We</a:t>
            </a:r>
            <a:r>
              <a:rPr lang="es-ES" dirty="0"/>
              <a:t> set </a:t>
            </a:r>
            <a:r>
              <a:rPr lang="es-ES" dirty="0" err="1"/>
              <a:t>out</a:t>
            </a:r>
            <a:r>
              <a:rPr lang="es-ES" dirty="0"/>
              <a:t> </a:t>
            </a:r>
            <a:r>
              <a:rPr lang="es-ES" dirty="0" err="1"/>
              <a:t>to</a:t>
            </a:r>
            <a:r>
              <a:rPr lang="es-ES" dirty="0"/>
              <a:t> </a:t>
            </a:r>
            <a:r>
              <a:rPr lang="es-ES" dirty="0" err="1"/>
              <a:t>create</a:t>
            </a:r>
            <a:r>
              <a:rPr lang="es-ES" dirty="0"/>
              <a:t> a variable </a:t>
            </a:r>
            <a:r>
              <a:rPr lang="es-ES" dirty="0" err="1"/>
              <a:t>that</a:t>
            </a:r>
            <a:r>
              <a:rPr lang="es-ES" dirty="0"/>
              <a:t> </a:t>
            </a:r>
            <a:r>
              <a:rPr lang="es-ES" dirty="0" err="1"/>
              <a:t>would</a:t>
            </a:r>
            <a:r>
              <a:rPr lang="es-ES" dirty="0"/>
              <a:t> determine </a:t>
            </a:r>
            <a:r>
              <a:rPr lang="es-ES" dirty="0" err="1"/>
              <a:t>whether</a:t>
            </a:r>
            <a:r>
              <a:rPr lang="es-ES" dirty="0"/>
              <a:t> </a:t>
            </a:r>
            <a:r>
              <a:rPr lang="es-ES" dirty="0" err="1"/>
              <a:t>or</a:t>
            </a:r>
            <a:r>
              <a:rPr lang="es-ES" dirty="0"/>
              <a:t> </a:t>
            </a:r>
            <a:r>
              <a:rPr lang="es-ES" dirty="0" err="1"/>
              <a:t>not</a:t>
            </a:r>
            <a:r>
              <a:rPr lang="es-ES" dirty="0"/>
              <a:t> a </a:t>
            </a:r>
            <a:r>
              <a:rPr lang="es-ES" dirty="0" err="1"/>
              <a:t>player</a:t>
            </a:r>
            <a:r>
              <a:rPr lang="es-ES" dirty="0"/>
              <a:t>, </a:t>
            </a:r>
            <a:r>
              <a:rPr lang="es-ES" dirty="0" err="1"/>
              <a:t>on</a:t>
            </a:r>
            <a:r>
              <a:rPr lang="es-ES" dirty="0"/>
              <a:t> </a:t>
            </a:r>
            <a:r>
              <a:rPr lang="es-ES" dirty="0" err="1"/>
              <a:t>average</a:t>
            </a:r>
            <a:r>
              <a:rPr lang="es-ES" dirty="0"/>
              <a:t> </a:t>
            </a:r>
            <a:r>
              <a:rPr lang="es-ES" dirty="0" err="1"/>
              <a:t>throughout</a:t>
            </a:r>
            <a:r>
              <a:rPr lang="es-ES" dirty="0"/>
              <a:t> </a:t>
            </a:r>
            <a:r>
              <a:rPr lang="es-ES" dirty="0" err="1"/>
              <a:t>an</a:t>
            </a:r>
            <a:r>
              <a:rPr lang="es-ES" dirty="0"/>
              <a:t> </a:t>
            </a:r>
            <a:r>
              <a:rPr lang="es-ES" dirty="0" err="1"/>
              <a:t>entire</a:t>
            </a:r>
            <a:r>
              <a:rPr lang="es-ES" dirty="0"/>
              <a:t> </a:t>
            </a:r>
            <a:r>
              <a:rPr lang="es-ES" dirty="0" err="1"/>
              <a:t>season</a:t>
            </a:r>
            <a:r>
              <a:rPr lang="es-ES" dirty="0"/>
              <a:t>, </a:t>
            </a:r>
            <a:r>
              <a:rPr lang="es-ES" dirty="0" err="1"/>
              <a:t>had</a:t>
            </a:r>
            <a:r>
              <a:rPr lang="es-ES" dirty="0"/>
              <a:t> a positive </a:t>
            </a:r>
            <a:r>
              <a:rPr lang="es-ES" dirty="0" err="1"/>
              <a:t>or</a:t>
            </a:r>
            <a:r>
              <a:rPr lang="es-ES" dirty="0"/>
              <a:t> </a:t>
            </a:r>
            <a:r>
              <a:rPr lang="es-ES" dirty="0" err="1"/>
              <a:t>negative</a:t>
            </a:r>
            <a:r>
              <a:rPr lang="es-ES" dirty="0"/>
              <a:t> </a:t>
            </a:r>
            <a:r>
              <a:rPr lang="es-ES" dirty="0" err="1"/>
              <a:t>effect</a:t>
            </a:r>
            <a:r>
              <a:rPr lang="es-ES" dirty="0"/>
              <a:t> </a:t>
            </a:r>
            <a:r>
              <a:rPr lang="es-ES" dirty="0" err="1"/>
              <a:t>on</a:t>
            </a:r>
            <a:r>
              <a:rPr lang="es-ES" dirty="0"/>
              <a:t> </a:t>
            </a:r>
            <a:r>
              <a:rPr lang="es-ES" dirty="0" err="1"/>
              <a:t>his</a:t>
            </a:r>
            <a:r>
              <a:rPr lang="es-ES" dirty="0"/>
              <a:t> </a:t>
            </a:r>
            <a:r>
              <a:rPr lang="es-ES" dirty="0" err="1"/>
              <a:t>team</a:t>
            </a:r>
            <a:r>
              <a:rPr lang="es-ES" dirty="0"/>
              <a:t> and </a:t>
            </a:r>
            <a:r>
              <a:rPr lang="es-ES" dirty="0" err="1"/>
              <a:t>how</a:t>
            </a:r>
            <a:r>
              <a:rPr lang="es-ES" dirty="0"/>
              <a:t> </a:t>
            </a:r>
            <a:r>
              <a:rPr lang="es-ES" dirty="0" err="1"/>
              <a:t>that</a:t>
            </a:r>
            <a:r>
              <a:rPr lang="es-ES" dirty="0"/>
              <a:t> variable </a:t>
            </a:r>
            <a:r>
              <a:rPr lang="es-ES" dirty="0" err="1"/>
              <a:t>impacted</a:t>
            </a:r>
            <a:r>
              <a:rPr lang="es-ES" dirty="0"/>
              <a:t> and </a:t>
            </a:r>
            <a:r>
              <a:rPr lang="es-ES" dirty="0" err="1"/>
              <a:t>was</a:t>
            </a:r>
            <a:r>
              <a:rPr lang="es-ES" dirty="0"/>
              <a:t> </a:t>
            </a:r>
            <a:r>
              <a:rPr lang="es-ES" dirty="0" err="1"/>
              <a:t>impacted</a:t>
            </a:r>
            <a:r>
              <a:rPr lang="es-ES" dirty="0"/>
              <a:t> </a:t>
            </a:r>
            <a:r>
              <a:rPr lang="es-ES" dirty="0" err="1"/>
              <a:t>by</a:t>
            </a:r>
            <a:r>
              <a:rPr lang="es-ES" dirty="0"/>
              <a:t> </a:t>
            </a:r>
            <a:r>
              <a:rPr lang="es-ES" dirty="0" err="1"/>
              <a:t>other</a:t>
            </a:r>
            <a:r>
              <a:rPr lang="es-ES" dirty="0"/>
              <a:t> variables.</a:t>
            </a:r>
            <a:endParaRPr dirty="0"/>
          </a:p>
        </p:txBody>
      </p:sp>
      <p:sp>
        <p:nvSpPr>
          <p:cNvPr id="66" name="Google Shape;66;p14"/>
          <p:cNvSpPr txBox="1">
            <a:spLocks noGrp="1"/>
          </p:cNvSpPr>
          <p:nvPr>
            <p:ph type="body" idx="1"/>
          </p:nvPr>
        </p:nvSpPr>
        <p:spPr>
          <a:xfrm>
            <a:off x="1374839" y="2280523"/>
            <a:ext cx="5924332" cy="852300"/>
          </a:xfrm>
          <a:prstGeom prst="rect">
            <a:avLst/>
          </a:prstGeom>
        </p:spPr>
        <p:txBody>
          <a:bodyPr spcFirstLastPara="1" wrap="square" lIns="91425" tIns="91425" rIns="91425" bIns="91425" anchor="ctr" anchorCtr="0">
            <a:noAutofit/>
          </a:bodyPr>
          <a:lstStyle/>
          <a:p>
            <a:pPr marL="0" lvl="0" indent="0">
              <a:spcAft>
                <a:spcPts val="1600"/>
              </a:spcAft>
              <a:buNone/>
            </a:pPr>
            <a:r>
              <a:rPr lang="es-ES" dirty="0" err="1"/>
              <a:t>This</a:t>
            </a:r>
            <a:r>
              <a:rPr lang="es-ES" dirty="0"/>
              <a:t> sport </a:t>
            </a:r>
            <a:r>
              <a:rPr lang="es-ES" dirty="0" err="1"/>
              <a:t>is</a:t>
            </a:r>
            <a:r>
              <a:rPr lang="es-ES" dirty="0"/>
              <a:t> </a:t>
            </a:r>
            <a:r>
              <a:rPr lang="es-ES" dirty="0" err="1"/>
              <a:t>rich</a:t>
            </a:r>
            <a:r>
              <a:rPr lang="es-ES" dirty="0"/>
              <a:t> in  </a:t>
            </a:r>
            <a:r>
              <a:rPr lang="es-ES" dirty="0" err="1"/>
              <a:t>all</a:t>
            </a:r>
            <a:r>
              <a:rPr lang="es-ES" dirty="0"/>
              <a:t> </a:t>
            </a:r>
            <a:r>
              <a:rPr lang="es-ES" dirty="0" err="1"/>
              <a:t>kind</a:t>
            </a:r>
            <a:r>
              <a:rPr lang="es-ES" dirty="0"/>
              <a:t> of </a:t>
            </a:r>
            <a:r>
              <a:rPr lang="es-ES" dirty="0" err="1"/>
              <a:t>statistics</a:t>
            </a:r>
            <a:r>
              <a:rPr lang="es-ES" dirty="0"/>
              <a:t>, </a:t>
            </a:r>
            <a:r>
              <a:rPr lang="es-ES" dirty="0" err="1"/>
              <a:t>it</a:t>
            </a:r>
            <a:r>
              <a:rPr lang="es-ES" dirty="0"/>
              <a:t> </a:t>
            </a:r>
            <a:r>
              <a:rPr lang="es-ES" dirty="0" err="1"/>
              <a:t>permits</a:t>
            </a:r>
            <a:r>
              <a:rPr lang="es-ES" dirty="0"/>
              <a:t> to </a:t>
            </a:r>
            <a:r>
              <a:rPr lang="es-ES" dirty="0" err="1"/>
              <a:t>have</a:t>
            </a:r>
            <a:r>
              <a:rPr lang="es-ES" dirty="0"/>
              <a:t> a </a:t>
            </a:r>
            <a:r>
              <a:rPr lang="es-ES" dirty="0" err="1"/>
              <a:t>very</a:t>
            </a:r>
            <a:r>
              <a:rPr lang="es-ES" dirty="0"/>
              <a:t> </a:t>
            </a:r>
            <a:r>
              <a:rPr lang="es-ES" dirty="0" err="1"/>
              <a:t>good</a:t>
            </a:r>
            <a:r>
              <a:rPr lang="es-ES" dirty="0"/>
              <a:t> </a:t>
            </a:r>
            <a:r>
              <a:rPr lang="es-ES" dirty="0" err="1"/>
              <a:t>analysis</a:t>
            </a:r>
            <a:r>
              <a:rPr lang="es-ES" dirty="0"/>
              <a:t>. </a:t>
            </a:r>
            <a:r>
              <a:rPr lang="es-ES" dirty="0" err="1"/>
              <a:t>With</a:t>
            </a:r>
            <a:r>
              <a:rPr lang="es-ES" dirty="0"/>
              <a:t> as </a:t>
            </a:r>
            <a:r>
              <a:rPr lang="es-ES" dirty="0" err="1"/>
              <a:t>much</a:t>
            </a:r>
            <a:r>
              <a:rPr lang="es-ES" dirty="0"/>
              <a:t> </a:t>
            </a:r>
            <a:r>
              <a:rPr lang="es-ES" dirty="0" err="1"/>
              <a:t>information</a:t>
            </a:r>
            <a:r>
              <a:rPr lang="es-ES" dirty="0"/>
              <a:t> as </a:t>
            </a:r>
            <a:r>
              <a:rPr lang="es-ES" dirty="0" err="1"/>
              <a:t>there</a:t>
            </a:r>
            <a:r>
              <a:rPr lang="es-ES" dirty="0"/>
              <a:t> </a:t>
            </a:r>
            <a:r>
              <a:rPr lang="es-ES" dirty="0" err="1"/>
              <a:t>is</a:t>
            </a:r>
            <a:r>
              <a:rPr lang="es-ES" dirty="0"/>
              <a:t> </a:t>
            </a:r>
            <a:r>
              <a:rPr lang="es-ES" dirty="0" err="1"/>
              <a:t>available</a:t>
            </a:r>
            <a:r>
              <a:rPr lang="es-ES" dirty="0"/>
              <a:t>, </a:t>
            </a:r>
            <a:r>
              <a:rPr lang="es-ES" dirty="0" err="1"/>
              <a:t>it</a:t>
            </a:r>
            <a:r>
              <a:rPr lang="es-ES" dirty="0"/>
              <a:t> </a:t>
            </a:r>
            <a:r>
              <a:rPr lang="es-ES" dirty="0" err="1"/>
              <a:t>is</a:t>
            </a:r>
            <a:r>
              <a:rPr lang="es-ES" dirty="0"/>
              <a:t> </a:t>
            </a:r>
            <a:r>
              <a:rPr lang="es-ES" dirty="0" err="1"/>
              <a:t>challenging</a:t>
            </a:r>
            <a:r>
              <a:rPr lang="es-ES" dirty="0"/>
              <a:t> </a:t>
            </a:r>
            <a:r>
              <a:rPr lang="es-ES" dirty="0" err="1"/>
              <a:t>to</a:t>
            </a:r>
            <a:r>
              <a:rPr lang="es-ES" dirty="0"/>
              <a:t> </a:t>
            </a:r>
            <a:r>
              <a:rPr lang="es-ES" dirty="0" err="1"/>
              <a:t>judge</a:t>
            </a:r>
            <a:r>
              <a:rPr lang="es-ES" dirty="0"/>
              <a:t> </a:t>
            </a:r>
            <a:r>
              <a:rPr lang="es-ES" dirty="0" err="1"/>
              <a:t>players</a:t>
            </a:r>
            <a:r>
              <a:rPr lang="es-ES" dirty="0"/>
              <a:t> </a:t>
            </a:r>
            <a:r>
              <a:rPr lang="es-ES" dirty="0" err="1"/>
              <a:t>of</a:t>
            </a:r>
            <a:r>
              <a:rPr lang="es-ES" dirty="0"/>
              <a:t> </a:t>
            </a:r>
            <a:r>
              <a:rPr lang="es-ES" dirty="0" err="1"/>
              <a:t>various</a:t>
            </a:r>
            <a:r>
              <a:rPr lang="es-ES" dirty="0"/>
              <a:t> positions </a:t>
            </a:r>
            <a:r>
              <a:rPr lang="es-ES" dirty="0" err="1"/>
              <a:t>by</a:t>
            </a:r>
            <a:r>
              <a:rPr lang="es-ES" dirty="0"/>
              <a:t> </a:t>
            </a:r>
            <a:r>
              <a:rPr lang="es-ES" dirty="0" err="1"/>
              <a:t>the</a:t>
            </a:r>
            <a:r>
              <a:rPr lang="es-ES" dirty="0"/>
              <a:t> </a:t>
            </a:r>
            <a:r>
              <a:rPr lang="es-ES" dirty="0" err="1"/>
              <a:t>same</a:t>
            </a:r>
            <a:r>
              <a:rPr lang="es-ES" dirty="0"/>
              <a:t> factor.</a:t>
            </a:r>
            <a:endParaRPr dirty="0"/>
          </a:p>
        </p:txBody>
      </p:sp>
    </p:spTree>
    <p:extLst>
      <p:ext uri="{BB962C8B-B14F-4D97-AF65-F5344CB8AC3E}">
        <p14:creationId xmlns:p14="http://schemas.microsoft.com/office/powerpoint/2010/main" val="831561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Our data sources</a:t>
            </a:r>
            <a:endParaRPr dirty="0"/>
          </a:p>
        </p:txBody>
      </p:sp>
      <p:pic>
        <p:nvPicPr>
          <p:cNvPr id="72" name="Google Shape;72;p15"/>
          <p:cNvPicPr preferRelativeResize="0"/>
          <p:nvPr/>
        </p:nvPicPr>
        <p:blipFill>
          <a:blip r:embed="rId3">
            <a:alphaModFix/>
          </a:blip>
          <a:stretch>
            <a:fillRect/>
          </a:stretch>
        </p:blipFill>
        <p:spPr>
          <a:xfrm>
            <a:off x="5710926" y="1873627"/>
            <a:ext cx="2770497" cy="1454548"/>
          </a:xfrm>
          <a:prstGeom prst="rect">
            <a:avLst/>
          </a:prstGeom>
          <a:noFill/>
          <a:ln>
            <a:noFill/>
          </a:ln>
        </p:spPr>
      </p:pic>
      <p:pic>
        <p:nvPicPr>
          <p:cNvPr id="73" name="Google Shape;73;p15"/>
          <p:cNvPicPr preferRelativeResize="0"/>
          <p:nvPr/>
        </p:nvPicPr>
        <p:blipFill>
          <a:blip r:embed="rId4">
            <a:alphaModFix/>
          </a:blip>
          <a:stretch>
            <a:fillRect/>
          </a:stretch>
        </p:blipFill>
        <p:spPr>
          <a:xfrm>
            <a:off x="793803" y="2037524"/>
            <a:ext cx="3909426" cy="2169882"/>
          </a:xfrm>
          <a:prstGeom prst="rect">
            <a:avLst/>
          </a:prstGeom>
          <a:noFill/>
          <a:ln>
            <a:noFill/>
          </a:ln>
        </p:spPr>
      </p:pic>
      <p:sp>
        <p:nvSpPr>
          <p:cNvPr id="3" name="CuadroTexto 2">
            <a:extLst>
              <a:ext uri="{FF2B5EF4-FFF2-40B4-BE49-F238E27FC236}">
                <a16:creationId xmlns:a16="http://schemas.microsoft.com/office/drawing/2014/main" id="{E3546E5E-15ED-CC47-BEC1-71C671807129}"/>
              </a:ext>
            </a:extLst>
          </p:cNvPr>
          <p:cNvSpPr txBox="1"/>
          <p:nvPr/>
        </p:nvSpPr>
        <p:spPr>
          <a:xfrm>
            <a:off x="1148316" y="1637414"/>
            <a:ext cx="3200400" cy="400110"/>
          </a:xfrm>
          <a:prstGeom prst="rect">
            <a:avLst/>
          </a:prstGeom>
          <a:noFill/>
        </p:spPr>
        <p:txBody>
          <a:bodyPr wrap="square" rtlCol="0">
            <a:spAutoFit/>
          </a:bodyPr>
          <a:lstStyle/>
          <a:p>
            <a:pPr algn="ctr"/>
            <a:r>
              <a:rPr lang="es-MX" sz="2000" dirty="0">
                <a:solidFill>
                  <a:schemeClr val="accent6">
                    <a:lumMod val="75000"/>
                  </a:schemeClr>
                </a:solidFill>
                <a:latin typeface="Alfa Slab One"/>
                <a:sym typeface="Alfa Slab One"/>
              </a:rPr>
              <a:t>Basketball</a:t>
            </a:r>
            <a:r>
              <a:rPr lang="es-MX" sz="1600" b="1" dirty="0">
                <a:solidFill>
                  <a:schemeClr val="accent6">
                    <a:lumMod val="75000"/>
                  </a:schemeClr>
                </a:solidFill>
              </a:rPr>
              <a:t> </a:t>
            </a:r>
            <a:r>
              <a:rPr lang="es-MX" sz="2000" dirty="0">
                <a:solidFill>
                  <a:schemeClr val="accent6">
                    <a:lumMod val="75000"/>
                  </a:schemeClr>
                </a:solidFill>
                <a:latin typeface="Alfa Slab One"/>
              </a:rPr>
              <a:t>Monster</a:t>
            </a:r>
            <a:endParaRPr lang="es-MX" sz="2400" dirty="0">
              <a:solidFill>
                <a:schemeClr val="accent6">
                  <a:lumMod val="75000"/>
                </a:schemeClr>
              </a:solidFill>
              <a:latin typeface="Alfa Slab One"/>
            </a:endParaRPr>
          </a:p>
        </p:txBody>
      </p:sp>
      <p:sp>
        <p:nvSpPr>
          <p:cNvPr id="8" name="CuadroTexto 7">
            <a:extLst>
              <a:ext uri="{FF2B5EF4-FFF2-40B4-BE49-F238E27FC236}">
                <a16:creationId xmlns:a16="http://schemas.microsoft.com/office/drawing/2014/main" id="{28F70102-EDB3-E84C-9711-0145171784D9}"/>
              </a:ext>
            </a:extLst>
          </p:cNvPr>
          <p:cNvSpPr txBox="1"/>
          <p:nvPr/>
        </p:nvSpPr>
        <p:spPr>
          <a:xfrm>
            <a:off x="5631900" y="3208920"/>
            <a:ext cx="3200400" cy="400110"/>
          </a:xfrm>
          <a:prstGeom prst="rect">
            <a:avLst/>
          </a:prstGeom>
          <a:noFill/>
        </p:spPr>
        <p:txBody>
          <a:bodyPr wrap="square" rtlCol="0">
            <a:spAutoFit/>
          </a:bodyPr>
          <a:lstStyle/>
          <a:p>
            <a:pPr algn="ctr"/>
            <a:r>
              <a:rPr lang="es-MX" sz="2000" dirty="0">
                <a:solidFill>
                  <a:schemeClr val="accent6">
                    <a:lumMod val="75000"/>
                  </a:schemeClr>
                </a:solidFill>
                <a:latin typeface="Alfa Slab One"/>
              </a:rPr>
              <a:t>API - NBA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Exploration and Cleanup Process</a:t>
            </a:r>
            <a:endParaRPr/>
          </a:p>
        </p:txBody>
      </p:sp>
      <p:pic>
        <p:nvPicPr>
          <p:cNvPr id="3" name="Imagen 2">
            <a:extLst>
              <a:ext uri="{FF2B5EF4-FFF2-40B4-BE49-F238E27FC236}">
                <a16:creationId xmlns:a16="http://schemas.microsoft.com/office/drawing/2014/main" id="{E41DCF8B-61C6-43A9-927F-A83FB4177DF4}"/>
              </a:ext>
            </a:extLst>
          </p:cNvPr>
          <p:cNvPicPr>
            <a:picLocks noChangeAspect="1"/>
          </p:cNvPicPr>
          <p:nvPr/>
        </p:nvPicPr>
        <p:blipFill>
          <a:blip r:embed="rId3"/>
          <a:stretch>
            <a:fillRect/>
          </a:stretch>
        </p:blipFill>
        <p:spPr>
          <a:xfrm>
            <a:off x="154538" y="1508325"/>
            <a:ext cx="2751558" cy="3067309"/>
          </a:xfrm>
          <a:prstGeom prst="rect">
            <a:avLst/>
          </a:prstGeom>
        </p:spPr>
      </p:pic>
      <p:pic>
        <p:nvPicPr>
          <p:cNvPr id="5" name="Imagen 4">
            <a:extLst>
              <a:ext uri="{FF2B5EF4-FFF2-40B4-BE49-F238E27FC236}">
                <a16:creationId xmlns:a16="http://schemas.microsoft.com/office/drawing/2014/main" id="{36D1B62C-B500-4CF6-9B8A-4E8008D1927E}"/>
              </a:ext>
            </a:extLst>
          </p:cNvPr>
          <p:cNvPicPr>
            <a:picLocks noChangeAspect="1"/>
          </p:cNvPicPr>
          <p:nvPr/>
        </p:nvPicPr>
        <p:blipFill>
          <a:blip r:embed="rId4"/>
          <a:stretch>
            <a:fillRect/>
          </a:stretch>
        </p:blipFill>
        <p:spPr>
          <a:xfrm>
            <a:off x="3055141" y="1118833"/>
            <a:ext cx="5674519" cy="1822039"/>
          </a:xfrm>
          <a:prstGeom prst="rect">
            <a:avLst/>
          </a:prstGeom>
        </p:spPr>
      </p:pic>
      <p:pic>
        <p:nvPicPr>
          <p:cNvPr id="6" name="Imagen 5">
            <a:extLst>
              <a:ext uri="{FF2B5EF4-FFF2-40B4-BE49-F238E27FC236}">
                <a16:creationId xmlns:a16="http://schemas.microsoft.com/office/drawing/2014/main" id="{61F93C66-4A55-4B8F-97BF-0124887EC1C9}"/>
              </a:ext>
            </a:extLst>
          </p:cNvPr>
          <p:cNvPicPr>
            <a:picLocks noChangeAspect="1"/>
          </p:cNvPicPr>
          <p:nvPr/>
        </p:nvPicPr>
        <p:blipFill>
          <a:blip r:embed="rId5"/>
          <a:stretch>
            <a:fillRect/>
          </a:stretch>
        </p:blipFill>
        <p:spPr>
          <a:xfrm>
            <a:off x="3842142" y="3041980"/>
            <a:ext cx="4100515" cy="196568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pic>
        <p:nvPicPr>
          <p:cNvPr id="2" name="Imagen 1">
            <a:extLst>
              <a:ext uri="{FF2B5EF4-FFF2-40B4-BE49-F238E27FC236}">
                <a16:creationId xmlns:a16="http://schemas.microsoft.com/office/drawing/2014/main" id="{CBB6BEE4-37CF-45F1-8B31-B9746436535D}"/>
              </a:ext>
            </a:extLst>
          </p:cNvPr>
          <p:cNvPicPr>
            <a:picLocks noChangeAspect="1"/>
          </p:cNvPicPr>
          <p:nvPr/>
        </p:nvPicPr>
        <p:blipFill rotWithShape="1">
          <a:blip r:embed="rId3"/>
          <a:srcRect r="15228"/>
          <a:stretch/>
        </p:blipFill>
        <p:spPr>
          <a:xfrm>
            <a:off x="154537" y="94981"/>
            <a:ext cx="4910381" cy="2909940"/>
          </a:xfrm>
          <a:prstGeom prst="rect">
            <a:avLst/>
          </a:prstGeom>
        </p:spPr>
      </p:pic>
      <p:pic>
        <p:nvPicPr>
          <p:cNvPr id="3" name="Imagen 2">
            <a:extLst>
              <a:ext uri="{FF2B5EF4-FFF2-40B4-BE49-F238E27FC236}">
                <a16:creationId xmlns:a16="http://schemas.microsoft.com/office/drawing/2014/main" id="{D8F17121-8B2B-4C23-B52F-CCC5921680B4}"/>
              </a:ext>
            </a:extLst>
          </p:cNvPr>
          <p:cNvPicPr>
            <a:picLocks noChangeAspect="1"/>
          </p:cNvPicPr>
          <p:nvPr/>
        </p:nvPicPr>
        <p:blipFill>
          <a:blip r:embed="rId4"/>
          <a:stretch>
            <a:fillRect/>
          </a:stretch>
        </p:blipFill>
        <p:spPr>
          <a:xfrm>
            <a:off x="154537" y="3142965"/>
            <a:ext cx="6698456" cy="1898410"/>
          </a:xfrm>
          <a:prstGeom prst="rect">
            <a:avLst/>
          </a:prstGeom>
        </p:spPr>
      </p:pic>
      <p:pic>
        <p:nvPicPr>
          <p:cNvPr id="6" name="Imagen 5">
            <a:extLst>
              <a:ext uri="{FF2B5EF4-FFF2-40B4-BE49-F238E27FC236}">
                <a16:creationId xmlns:a16="http://schemas.microsoft.com/office/drawing/2014/main" id="{67EA45AB-901A-40E5-BA19-35461AE1EAE4}"/>
              </a:ext>
            </a:extLst>
          </p:cNvPr>
          <p:cNvPicPr>
            <a:picLocks noChangeAspect="1"/>
          </p:cNvPicPr>
          <p:nvPr/>
        </p:nvPicPr>
        <p:blipFill>
          <a:blip r:embed="rId5"/>
          <a:stretch>
            <a:fillRect/>
          </a:stretch>
        </p:blipFill>
        <p:spPr>
          <a:xfrm>
            <a:off x="7005881" y="52387"/>
            <a:ext cx="2019300" cy="5038725"/>
          </a:xfrm>
          <a:prstGeom prst="rect">
            <a:avLst/>
          </a:prstGeom>
        </p:spPr>
      </p:pic>
      <p:pic>
        <p:nvPicPr>
          <p:cNvPr id="7" name="Imagen 6">
            <a:extLst>
              <a:ext uri="{FF2B5EF4-FFF2-40B4-BE49-F238E27FC236}">
                <a16:creationId xmlns:a16="http://schemas.microsoft.com/office/drawing/2014/main" id="{7927587F-D50C-43F8-9BA6-0663F1C31AEE}"/>
              </a:ext>
            </a:extLst>
          </p:cNvPr>
          <p:cNvPicPr>
            <a:picLocks noChangeAspect="1"/>
          </p:cNvPicPr>
          <p:nvPr/>
        </p:nvPicPr>
        <p:blipFill>
          <a:blip r:embed="rId6"/>
          <a:stretch>
            <a:fillRect/>
          </a:stretch>
        </p:blipFill>
        <p:spPr>
          <a:xfrm>
            <a:off x="2797968" y="1223166"/>
            <a:ext cx="3900941" cy="1597602"/>
          </a:xfrm>
          <a:prstGeom prst="rect">
            <a:avLst/>
          </a:prstGeom>
          <a:ln w="38100">
            <a:solidFill>
              <a:schemeClr val="accent1"/>
            </a:solidFill>
          </a:ln>
        </p:spPr>
      </p:pic>
    </p:spTree>
    <p:extLst>
      <p:ext uri="{BB962C8B-B14F-4D97-AF65-F5344CB8AC3E}">
        <p14:creationId xmlns:p14="http://schemas.microsoft.com/office/powerpoint/2010/main" val="3981571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AE67D-EFEC-4BB7-872F-6CDD55BF74F3}"/>
              </a:ext>
            </a:extLst>
          </p:cNvPr>
          <p:cNvSpPr>
            <a:spLocks noGrp="1"/>
          </p:cNvSpPr>
          <p:nvPr>
            <p:ph type="title"/>
          </p:nvPr>
        </p:nvSpPr>
        <p:spPr/>
        <p:txBody>
          <a:bodyPr/>
          <a:lstStyle/>
          <a:p>
            <a:r>
              <a:rPr lang="en-US" dirty="0"/>
              <a:t>Our Variable</a:t>
            </a:r>
          </a:p>
        </p:txBody>
      </p:sp>
      <p:sp>
        <p:nvSpPr>
          <p:cNvPr id="3" name="Text Placeholder 2">
            <a:extLst>
              <a:ext uri="{FF2B5EF4-FFF2-40B4-BE49-F238E27FC236}">
                <a16:creationId xmlns:a16="http://schemas.microsoft.com/office/drawing/2014/main" id="{27D26B9E-E1AD-4D30-BD73-485770EA3F93}"/>
              </a:ext>
            </a:extLst>
          </p:cNvPr>
          <p:cNvSpPr>
            <a:spLocks noGrp="1"/>
          </p:cNvSpPr>
          <p:nvPr>
            <p:ph type="body" idx="1"/>
          </p:nvPr>
        </p:nvSpPr>
        <p:spPr>
          <a:xfrm>
            <a:off x="222800" y="1203275"/>
            <a:ext cx="8520600" cy="1692325"/>
          </a:xfrm>
        </p:spPr>
        <p:txBody>
          <a:bodyPr/>
          <a:lstStyle/>
          <a:p>
            <a:r>
              <a:rPr lang="en-US" dirty="0"/>
              <a:t>We took a players “+/-” (simply keeps track of the net changes in score when a given player is on the court) for each game he played in our sample size and multiplied it by the amount of minutes he played. This is our </a:t>
            </a:r>
            <a:r>
              <a:rPr lang="en-US" b="1" dirty="0"/>
              <a:t>Weighed Plus Minus. </a:t>
            </a:r>
          </a:p>
          <a:p>
            <a:r>
              <a:rPr lang="en-US" dirty="0"/>
              <a:t>Afterwards – we simple divided the weighed plus minus by the amount of games the player had played in the 2018-2019 season in order to create our factor. Our factor is a single variable that indicates a players net effect on his team throughout the season. </a:t>
            </a:r>
          </a:p>
          <a:p>
            <a:pPr marL="114300" indent="0">
              <a:buNone/>
            </a:pPr>
            <a:endParaRPr lang="en-US" dirty="0"/>
          </a:p>
        </p:txBody>
      </p:sp>
      <mc:AlternateContent xmlns:mc="http://schemas.openxmlformats.org/markup-compatibility/2006" xmlns:a14="http://schemas.microsoft.com/office/drawing/2010/main">
        <mc:Choice Requires="a14">
          <p:sp>
            <p:nvSpPr>
              <p:cNvPr id="4" name="Google Shape;85;p17">
                <a:extLst>
                  <a:ext uri="{FF2B5EF4-FFF2-40B4-BE49-F238E27FC236}">
                    <a16:creationId xmlns:a16="http://schemas.microsoft.com/office/drawing/2014/main" id="{FABBA17F-33AD-4A49-91A9-44195EA8FB16}"/>
                  </a:ext>
                </a:extLst>
              </p:cNvPr>
              <p:cNvSpPr txBox="1">
                <a:spLocks/>
              </p:cNvSpPr>
              <p:nvPr/>
            </p:nvSpPr>
            <p:spPr>
              <a:xfrm>
                <a:off x="2200273" y="3871391"/>
                <a:ext cx="3679033" cy="776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Proxima Nova"/>
                  <a:buChar char="●"/>
                  <a:defRPr sz="1800" b="0" i="0" u="none" strike="noStrike" cap="none">
                    <a:solidFill>
                      <a:schemeClr val="dk2"/>
                    </a:solidFill>
                    <a:latin typeface="Proxima Nova"/>
                    <a:ea typeface="Proxima Nova"/>
                    <a:cs typeface="Proxima Nova"/>
                    <a:sym typeface="Proxima Nova"/>
                  </a:defRPr>
                </a:lvl1pPr>
                <a:lvl2pPr marL="914400" marR="0" lvl="1" indent="-317500" algn="l" rtl="0">
                  <a:lnSpc>
                    <a:spcPct val="115000"/>
                  </a:lnSpc>
                  <a:spcBef>
                    <a:spcPts val="160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2pPr>
                <a:lvl3pPr marL="1371600" marR="0" lvl="2" indent="-317500" algn="l" rtl="0">
                  <a:lnSpc>
                    <a:spcPct val="115000"/>
                  </a:lnSpc>
                  <a:spcBef>
                    <a:spcPts val="160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3pPr>
                <a:lvl4pPr marL="1828800" marR="0" lvl="3" indent="-317500" algn="l" rtl="0">
                  <a:lnSpc>
                    <a:spcPct val="115000"/>
                  </a:lnSpc>
                  <a:spcBef>
                    <a:spcPts val="160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4pPr>
                <a:lvl5pPr marL="2286000" marR="0" lvl="4" indent="-317500" algn="l" rtl="0">
                  <a:lnSpc>
                    <a:spcPct val="115000"/>
                  </a:lnSpc>
                  <a:spcBef>
                    <a:spcPts val="160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5pPr>
                <a:lvl6pPr marL="2743200" marR="0" lvl="5" indent="-317500" algn="l" rtl="0">
                  <a:lnSpc>
                    <a:spcPct val="115000"/>
                  </a:lnSpc>
                  <a:spcBef>
                    <a:spcPts val="160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6pPr>
                <a:lvl7pPr marL="3200400" marR="0" lvl="6" indent="-317500" algn="l" rtl="0">
                  <a:lnSpc>
                    <a:spcPct val="115000"/>
                  </a:lnSpc>
                  <a:spcBef>
                    <a:spcPts val="160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7pPr>
                <a:lvl8pPr marL="3657600" marR="0" lvl="7" indent="-317500" algn="l" rtl="0">
                  <a:lnSpc>
                    <a:spcPct val="115000"/>
                  </a:lnSpc>
                  <a:spcBef>
                    <a:spcPts val="160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8pPr>
                <a:lvl9pPr marL="4114800" marR="0" lvl="8" indent="-317500" algn="l" rtl="0">
                  <a:lnSpc>
                    <a:spcPct val="115000"/>
                  </a:lnSpc>
                  <a:spcBef>
                    <a:spcPts val="1600"/>
                  </a:spcBef>
                  <a:spcAft>
                    <a:spcPts val="160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9pPr>
              </a:lstStyle>
              <a:p>
                <a:pPr marL="0" indent="0">
                  <a:spcAft>
                    <a:spcPts val="1600"/>
                  </a:spcAft>
                  <a:buFont typeface="Proxima Nova"/>
                  <a:buNone/>
                </a:pPr>
                <a14:m>
                  <m:oMathPara xmlns:m="http://schemas.openxmlformats.org/officeDocument/2006/math">
                    <m:oMathParaPr>
                      <m:jc m:val="centerGroup"/>
                    </m:oMathParaPr>
                    <m:oMath xmlns:m="http://schemas.openxmlformats.org/officeDocument/2006/math">
                      <m:r>
                        <a:rPr lang="ar-AE" b="1" i="1" smtClean="0">
                          <a:latin typeface="Cambria Math" panose="02040503050406030204" pitchFamily="18" charset="0"/>
                        </a:rPr>
                        <m:t>𝑭𝒂𝒄𝒕𝒐𝒓</m:t>
                      </m:r>
                      <m:r>
                        <a:rPr lang="ar-AE" b="1" i="1" smtClean="0">
                          <a:latin typeface="Cambria Math" panose="02040503050406030204" pitchFamily="18" charset="0"/>
                        </a:rPr>
                        <m:t>=</m:t>
                      </m:r>
                      <m:f>
                        <m:fPr>
                          <m:ctrlPr>
                            <a:rPr lang="ar-AE" b="1" i="1" smtClean="0">
                              <a:latin typeface="Cambria Math" panose="02040503050406030204" pitchFamily="18" charset="0"/>
                            </a:rPr>
                          </m:ctrlPr>
                        </m:fPr>
                        <m:num>
                          <m:r>
                            <a:rPr lang="ar-AE" b="1" i="1" smtClean="0">
                              <a:latin typeface="Cambria Math" panose="02040503050406030204" pitchFamily="18" charset="0"/>
                            </a:rPr>
                            <m:t>𝑻𝒐𝒕𝒂𝒍</m:t>
                          </m:r>
                          <m:r>
                            <a:rPr lang="ar-AE" b="1" i="1" smtClean="0">
                              <a:latin typeface="Cambria Math" panose="02040503050406030204" pitchFamily="18" charset="0"/>
                            </a:rPr>
                            <m:t> </m:t>
                          </m:r>
                          <m:r>
                            <a:rPr lang="ar-AE" b="1" i="1" smtClean="0">
                              <a:latin typeface="Cambria Math" panose="02040503050406030204" pitchFamily="18" charset="0"/>
                            </a:rPr>
                            <m:t>𝑾𝒆𝒊𝒈𝒉𝒆𝒅</m:t>
                          </m:r>
                          <m:r>
                            <a:rPr lang="ar-AE" b="1" i="1" smtClean="0">
                              <a:latin typeface="Cambria Math" panose="02040503050406030204" pitchFamily="18" charset="0"/>
                            </a:rPr>
                            <m:t> +/−</m:t>
                          </m:r>
                        </m:num>
                        <m:den>
                          <m:r>
                            <a:rPr lang="ar-AE" b="1" i="1" smtClean="0">
                              <a:latin typeface="Cambria Math" panose="02040503050406030204" pitchFamily="18" charset="0"/>
                            </a:rPr>
                            <m:t>𝑮𝒂𝒎𝒆𝒔</m:t>
                          </m:r>
                          <m:r>
                            <a:rPr lang="ar-AE" b="1" i="1" smtClean="0">
                              <a:latin typeface="Cambria Math" panose="02040503050406030204" pitchFamily="18" charset="0"/>
                            </a:rPr>
                            <m:t> </m:t>
                          </m:r>
                          <m:r>
                            <a:rPr lang="ar-AE" b="1" i="1" smtClean="0">
                              <a:latin typeface="Cambria Math" panose="02040503050406030204" pitchFamily="18" charset="0"/>
                            </a:rPr>
                            <m:t>𝑷𝒍𝒂𝒚𝒆𝒅</m:t>
                          </m:r>
                        </m:den>
                      </m:f>
                    </m:oMath>
                  </m:oMathPara>
                </a14:m>
                <a:endParaRPr lang="ar-AE" b="1" dirty="0"/>
              </a:p>
            </p:txBody>
          </p:sp>
        </mc:Choice>
        <mc:Fallback xmlns="">
          <p:sp>
            <p:nvSpPr>
              <p:cNvPr id="4" name="Google Shape;85;p17">
                <a:extLst>
                  <a:ext uri="{FF2B5EF4-FFF2-40B4-BE49-F238E27FC236}">
                    <a16:creationId xmlns:a16="http://schemas.microsoft.com/office/drawing/2014/main" id="{FABBA17F-33AD-4A49-91A9-44195EA8FB16}"/>
                  </a:ext>
                </a:extLst>
              </p:cNvPr>
              <p:cNvSpPr txBox="1">
                <a:spLocks noRot="1" noChangeAspect="1" noMove="1" noResize="1" noEditPoints="1" noAdjustHandles="1" noChangeArrowheads="1" noChangeShapeType="1" noTextEdit="1"/>
              </p:cNvSpPr>
              <p:nvPr/>
            </p:nvSpPr>
            <p:spPr>
              <a:xfrm>
                <a:off x="2200273" y="3871391"/>
                <a:ext cx="3679033" cy="776284"/>
              </a:xfrm>
              <a:prstGeom prst="rect">
                <a:avLst/>
              </a:prstGeom>
              <a:blipFill>
                <a:blip r:embed="rId2"/>
                <a:stretch>
                  <a:fillRect/>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32774326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34B4326E-2334-4B02-A008-45F7E2EA3513}"/>
              </a:ext>
            </a:extLst>
          </p:cNvPr>
          <p:cNvPicPr>
            <a:picLocks noChangeAspect="1"/>
          </p:cNvPicPr>
          <p:nvPr/>
        </p:nvPicPr>
        <p:blipFill>
          <a:blip r:embed="rId2"/>
          <a:stretch>
            <a:fillRect/>
          </a:stretch>
        </p:blipFill>
        <p:spPr>
          <a:xfrm>
            <a:off x="171449" y="250031"/>
            <a:ext cx="8801100" cy="1943100"/>
          </a:xfrm>
          <a:prstGeom prst="rect">
            <a:avLst/>
          </a:prstGeom>
        </p:spPr>
      </p:pic>
      <p:pic>
        <p:nvPicPr>
          <p:cNvPr id="7" name="Imagen 6">
            <a:extLst>
              <a:ext uri="{FF2B5EF4-FFF2-40B4-BE49-F238E27FC236}">
                <a16:creationId xmlns:a16="http://schemas.microsoft.com/office/drawing/2014/main" id="{4F5A0F79-1730-4026-9C93-7B3A75B58FD4}"/>
              </a:ext>
            </a:extLst>
          </p:cNvPr>
          <p:cNvPicPr>
            <a:picLocks noChangeAspect="1"/>
          </p:cNvPicPr>
          <p:nvPr/>
        </p:nvPicPr>
        <p:blipFill>
          <a:blip r:embed="rId3"/>
          <a:stretch>
            <a:fillRect/>
          </a:stretch>
        </p:blipFill>
        <p:spPr>
          <a:xfrm>
            <a:off x="1457324" y="3062284"/>
            <a:ext cx="6229350" cy="2047875"/>
          </a:xfrm>
          <a:prstGeom prst="rect">
            <a:avLst/>
          </a:prstGeom>
        </p:spPr>
      </p:pic>
    </p:spTree>
    <p:extLst>
      <p:ext uri="{BB962C8B-B14F-4D97-AF65-F5344CB8AC3E}">
        <p14:creationId xmlns:p14="http://schemas.microsoft.com/office/powerpoint/2010/main" val="1662468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09F135-465D-4841-A265-0860373C6E89}"/>
              </a:ext>
            </a:extLst>
          </p:cNvPr>
          <p:cNvSpPr>
            <a:spLocks noGrp="1"/>
          </p:cNvSpPr>
          <p:nvPr>
            <p:ph type="title"/>
          </p:nvPr>
        </p:nvSpPr>
        <p:spPr/>
        <p:txBody>
          <a:bodyPr/>
          <a:lstStyle/>
          <a:p>
            <a:r>
              <a:rPr lang="es-MX" dirty="0"/>
              <a:t>First Analysis</a:t>
            </a:r>
          </a:p>
        </p:txBody>
      </p:sp>
      <p:sp>
        <p:nvSpPr>
          <p:cNvPr id="3" name="Marcador de texto 2">
            <a:extLst>
              <a:ext uri="{FF2B5EF4-FFF2-40B4-BE49-F238E27FC236}">
                <a16:creationId xmlns:a16="http://schemas.microsoft.com/office/drawing/2014/main" id="{197FEA6C-9359-654B-A995-C98104F93F8B}"/>
              </a:ext>
            </a:extLst>
          </p:cNvPr>
          <p:cNvSpPr>
            <a:spLocks noGrp="1"/>
          </p:cNvSpPr>
          <p:nvPr>
            <p:ph type="body" idx="1"/>
          </p:nvPr>
        </p:nvSpPr>
        <p:spPr>
          <a:xfrm>
            <a:off x="5274527" y="731375"/>
            <a:ext cx="3256152" cy="3436163"/>
          </a:xfrm>
        </p:spPr>
        <p:txBody>
          <a:bodyPr/>
          <a:lstStyle/>
          <a:p>
            <a:pPr marL="114300" indent="0">
              <a:buNone/>
            </a:pPr>
            <a:r>
              <a:rPr lang="es-MX" sz="1600" b="1" dirty="0"/>
              <a:t>We did an anova analysis to check if the factor was statistically significant between positions. </a:t>
            </a:r>
          </a:p>
          <a:p>
            <a:pPr marL="114300" indent="0">
              <a:buNone/>
            </a:pPr>
            <a:endParaRPr lang="es-MX" sz="1600" b="1" dirty="0"/>
          </a:p>
          <a:p>
            <a:pPr marL="114300" indent="0">
              <a:buNone/>
            </a:pPr>
            <a:r>
              <a:rPr lang="es-MX" sz="1600" b="1" dirty="0" err="1"/>
              <a:t>With</a:t>
            </a:r>
            <a:r>
              <a:rPr lang="es-MX" sz="1600" b="1" dirty="0"/>
              <a:t> a p </a:t>
            </a:r>
            <a:r>
              <a:rPr lang="es-MX" sz="1600" b="1" dirty="0" err="1"/>
              <a:t>value</a:t>
            </a:r>
            <a:r>
              <a:rPr lang="es-MX" sz="1600" b="1" dirty="0"/>
              <a:t> </a:t>
            </a:r>
            <a:r>
              <a:rPr lang="es-MX" sz="1600" b="1" dirty="0" err="1"/>
              <a:t>of</a:t>
            </a:r>
            <a:r>
              <a:rPr lang="es-MX" sz="1600" b="1" dirty="0"/>
              <a:t> .97, </a:t>
            </a:r>
            <a:r>
              <a:rPr lang="es-MX" sz="1600" b="1" dirty="0" err="1"/>
              <a:t>We</a:t>
            </a:r>
            <a:r>
              <a:rPr lang="es-MX" sz="1600" b="1" dirty="0"/>
              <a:t> </a:t>
            </a:r>
            <a:r>
              <a:rPr lang="es-MX" sz="1600" b="1" dirty="0" err="1"/>
              <a:t>found</a:t>
            </a:r>
            <a:r>
              <a:rPr lang="es-MX" sz="1600" b="1" dirty="0"/>
              <a:t> </a:t>
            </a:r>
            <a:r>
              <a:rPr lang="es-MX" sz="1600" b="1" dirty="0" err="1"/>
              <a:t>that</a:t>
            </a:r>
            <a:r>
              <a:rPr lang="es-MX" sz="1600" b="1" dirty="0"/>
              <a:t> </a:t>
            </a:r>
            <a:r>
              <a:rPr lang="es-MX" sz="1600" b="1" dirty="0" err="1"/>
              <a:t>the</a:t>
            </a:r>
            <a:r>
              <a:rPr lang="es-MX" sz="1600" b="1" dirty="0"/>
              <a:t> mean </a:t>
            </a:r>
            <a:r>
              <a:rPr lang="es-MX" sz="1600" b="1" dirty="0" err="1"/>
              <a:t>of</a:t>
            </a:r>
            <a:r>
              <a:rPr lang="es-MX" sz="1600" b="1" dirty="0"/>
              <a:t> </a:t>
            </a:r>
            <a:r>
              <a:rPr lang="es-MX" sz="1600" b="1" dirty="0" err="1"/>
              <a:t>the</a:t>
            </a:r>
            <a:r>
              <a:rPr lang="es-MX" sz="1600" b="1" dirty="0"/>
              <a:t> factor </a:t>
            </a:r>
            <a:r>
              <a:rPr lang="es-MX" sz="1600" b="1" dirty="0" err="1"/>
              <a:t>was</a:t>
            </a:r>
            <a:r>
              <a:rPr lang="es-MX" sz="1600" b="1" dirty="0"/>
              <a:t> </a:t>
            </a:r>
            <a:r>
              <a:rPr lang="es-MX" sz="1600" b="1" dirty="0" err="1"/>
              <a:t>not</a:t>
            </a:r>
            <a:r>
              <a:rPr lang="es-MX" sz="1600" b="1" dirty="0"/>
              <a:t> </a:t>
            </a:r>
            <a:r>
              <a:rPr lang="es-MX" sz="1600" b="1" dirty="0" err="1"/>
              <a:t>statistically</a:t>
            </a:r>
            <a:r>
              <a:rPr lang="es-MX" sz="1600" b="1" dirty="0"/>
              <a:t> </a:t>
            </a:r>
            <a:r>
              <a:rPr lang="es-MX" sz="1600" b="1" dirty="0" err="1"/>
              <a:t>significant</a:t>
            </a:r>
            <a:r>
              <a:rPr lang="es-MX" sz="1600" b="1" dirty="0"/>
              <a:t> </a:t>
            </a:r>
            <a:r>
              <a:rPr lang="es-MX" sz="1600" b="1" dirty="0" err="1"/>
              <a:t>between</a:t>
            </a:r>
            <a:r>
              <a:rPr lang="es-MX" sz="1600" b="1" dirty="0"/>
              <a:t> positions, so we decided to see if there was </a:t>
            </a:r>
            <a:r>
              <a:rPr lang="es-MX" sz="1600" b="1" dirty="0" err="1"/>
              <a:t>another</a:t>
            </a:r>
            <a:r>
              <a:rPr lang="es-MX" sz="1600" b="1" dirty="0"/>
              <a:t> variable </a:t>
            </a:r>
            <a:r>
              <a:rPr lang="es-MX" sz="1600" b="1" dirty="0" err="1"/>
              <a:t>that</a:t>
            </a:r>
            <a:r>
              <a:rPr lang="es-MX" sz="1600" b="1" dirty="0"/>
              <a:t> </a:t>
            </a:r>
            <a:r>
              <a:rPr lang="es-MX" sz="1600" b="1" dirty="0" err="1"/>
              <a:t>could</a:t>
            </a:r>
            <a:r>
              <a:rPr lang="es-MX" sz="1600" b="1" dirty="0"/>
              <a:t> </a:t>
            </a:r>
            <a:r>
              <a:rPr lang="es-MX" sz="1600" b="1" dirty="0" err="1"/>
              <a:t>help</a:t>
            </a:r>
            <a:r>
              <a:rPr lang="es-MX" sz="1600" b="1" dirty="0"/>
              <a:t> </a:t>
            </a:r>
            <a:r>
              <a:rPr lang="es-MX" sz="1600" b="1" dirty="0" err="1"/>
              <a:t>us</a:t>
            </a:r>
            <a:r>
              <a:rPr lang="es-MX" sz="1600" b="1" dirty="0"/>
              <a:t> </a:t>
            </a:r>
            <a:r>
              <a:rPr lang="es-MX" sz="1600" b="1" dirty="0" err="1"/>
              <a:t>explain</a:t>
            </a:r>
            <a:r>
              <a:rPr lang="es-MX" sz="1600" b="1" dirty="0"/>
              <a:t> </a:t>
            </a:r>
            <a:r>
              <a:rPr lang="es-MX" sz="1600" b="1" dirty="0" err="1"/>
              <a:t>the</a:t>
            </a:r>
            <a:r>
              <a:rPr lang="es-MX" sz="1600" b="1" dirty="0"/>
              <a:t> </a:t>
            </a:r>
            <a:r>
              <a:rPr lang="es-MX" sz="1600" b="1" dirty="0" err="1"/>
              <a:t>importance</a:t>
            </a:r>
            <a:r>
              <a:rPr lang="es-MX" sz="1600" b="1" dirty="0"/>
              <a:t> </a:t>
            </a:r>
            <a:r>
              <a:rPr lang="es-MX" sz="1600" b="1" dirty="0" err="1"/>
              <a:t>of</a:t>
            </a:r>
            <a:r>
              <a:rPr lang="es-MX" sz="1600" b="1" dirty="0"/>
              <a:t> </a:t>
            </a:r>
            <a:r>
              <a:rPr lang="es-MX" sz="1600" b="1" dirty="0" err="1"/>
              <a:t>the</a:t>
            </a:r>
            <a:r>
              <a:rPr lang="es-MX" sz="1600" b="1" dirty="0"/>
              <a:t> factor </a:t>
            </a:r>
            <a:r>
              <a:rPr lang="es-MX" sz="1600" b="1" dirty="0" err="1"/>
              <a:t>that</a:t>
            </a:r>
            <a:r>
              <a:rPr lang="es-MX" sz="1600" b="1" dirty="0"/>
              <a:t> </a:t>
            </a:r>
            <a:r>
              <a:rPr lang="es-MX" sz="1600" b="1" dirty="0" err="1"/>
              <a:t>we</a:t>
            </a:r>
            <a:r>
              <a:rPr lang="es-MX" sz="1600" b="1" dirty="0"/>
              <a:t> </a:t>
            </a:r>
            <a:r>
              <a:rPr lang="es-MX" sz="1600" b="1" dirty="0" err="1"/>
              <a:t>had</a:t>
            </a:r>
            <a:r>
              <a:rPr lang="es-MX" sz="1600" b="1" dirty="0"/>
              <a:t> </a:t>
            </a:r>
            <a:r>
              <a:rPr lang="es-MX" sz="1600" b="1" dirty="0" err="1"/>
              <a:t>just</a:t>
            </a:r>
            <a:r>
              <a:rPr lang="es-MX" sz="1600" b="1" dirty="0"/>
              <a:t> </a:t>
            </a:r>
            <a:r>
              <a:rPr lang="es-MX" sz="1600" b="1" dirty="0" err="1"/>
              <a:t>created</a:t>
            </a:r>
            <a:r>
              <a:rPr lang="es-MX" sz="1600" b="1" dirty="0"/>
              <a:t>.</a:t>
            </a:r>
            <a:endParaRPr lang="es-MX" dirty="0"/>
          </a:p>
        </p:txBody>
      </p:sp>
      <p:pic>
        <p:nvPicPr>
          <p:cNvPr id="5" name="Imagen 4">
            <a:extLst>
              <a:ext uri="{FF2B5EF4-FFF2-40B4-BE49-F238E27FC236}">
                <a16:creationId xmlns:a16="http://schemas.microsoft.com/office/drawing/2014/main" id="{46113612-8319-8340-B135-2DCD21CB19B9}"/>
              </a:ext>
            </a:extLst>
          </p:cNvPr>
          <p:cNvPicPr>
            <a:picLocks noChangeAspect="1"/>
          </p:cNvPicPr>
          <p:nvPr/>
        </p:nvPicPr>
        <p:blipFill>
          <a:blip r:embed="rId3"/>
          <a:stretch>
            <a:fillRect/>
          </a:stretch>
        </p:blipFill>
        <p:spPr>
          <a:xfrm>
            <a:off x="423210" y="2011300"/>
            <a:ext cx="4439263" cy="2241129"/>
          </a:xfrm>
          <a:prstGeom prst="rect">
            <a:avLst/>
          </a:prstGeom>
        </p:spPr>
      </p:pic>
      <p:sp>
        <p:nvSpPr>
          <p:cNvPr id="6" name="CuadroTexto 5">
            <a:extLst>
              <a:ext uri="{FF2B5EF4-FFF2-40B4-BE49-F238E27FC236}">
                <a16:creationId xmlns:a16="http://schemas.microsoft.com/office/drawing/2014/main" id="{92C7BBAA-97DC-DB43-B7CB-C3B1E62B0E3C}"/>
              </a:ext>
            </a:extLst>
          </p:cNvPr>
          <p:cNvSpPr txBox="1"/>
          <p:nvPr/>
        </p:nvSpPr>
        <p:spPr>
          <a:xfrm>
            <a:off x="613321" y="1605474"/>
            <a:ext cx="4059040" cy="338554"/>
          </a:xfrm>
          <a:prstGeom prst="rect">
            <a:avLst/>
          </a:prstGeom>
          <a:noFill/>
        </p:spPr>
        <p:txBody>
          <a:bodyPr wrap="square" rtlCol="0">
            <a:spAutoFit/>
          </a:bodyPr>
          <a:lstStyle/>
          <a:p>
            <a:pPr algn="ctr"/>
            <a:r>
              <a:rPr lang="es-MX" sz="1600" dirty="0">
                <a:solidFill>
                  <a:schemeClr val="accent6">
                    <a:lumMod val="75000"/>
                  </a:schemeClr>
                </a:solidFill>
                <a:latin typeface="Alfa Slab One"/>
              </a:rPr>
              <a:t>Graph 1. Boxplot gruped by position </a:t>
            </a:r>
          </a:p>
        </p:txBody>
      </p:sp>
    </p:spTree>
    <p:extLst>
      <p:ext uri="{BB962C8B-B14F-4D97-AF65-F5344CB8AC3E}">
        <p14:creationId xmlns:p14="http://schemas.microsoft.com/office/powerpoint/2010/main" val="3277638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body" idx="1"/>
          </p:nvPr>
        </p:nvSpPr>
        <p:spPr>
          <a:xfrm>
            <a:off x="311700" y="1944664"/>
            <a:ext cx="7207955" cy="974572"/>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s" dirty="0"/>
              <a:t>1.- </a:t>
            </a:r>
            <a:r>
              <a:rPr lang="en-US" dirty="0"/>
              <a:t>What has a greater effect on someone’s factor? Their age? Or the amount of time that they have been in the league? If our variable that we created is relevant, it should be impacted significantly by one or both of these variables, age + years pro</a:t>
            </a:r>
            <a:endParaRPr dirty="0"/>
          </a:p>
        </p:txBody>
      </p:sp>
      <p:sp>
        <p:nvSpPr>
          <p:cNvPr id="64" name="Google Shape;64;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What did we try to prove? Our variable is relevant based on logical assumptions</a:t>
            </a:r>
            <a:endParaRPr dirty="0"/>
          </a:p>
        </p:txBody>
      </p:sp>
      <p:sp>
        <p:nvSpPr>
          <p:cNvPr id="65" name="Google Shape;65;p14"/>
          <p:cNvSpPr txBox="1">
            <a:spLocks noGrp="1"/>
          </p:cNvSpPr>
          <p:nvPr>
            <p:ph type="body" idx="1"/>
          </p:nvPr>
        </p:nvSpPr>
        <p:spPr>
          <a:xfrm>
            <a:off x="1709408" y="3846175"/>
            <a:ext cx="7122892" cy="852300"/>
          </a:xfrm>
          <a:prstGeom prst="rect">
            <a:avLst/>
          </a:prstGeom>
        </p:spPr>
        <p:txBody>
          <a:bodyPr spcFirstLastPara="1" wrap="square" lIns="91425" tIns="91425" rIns="91425" bIns="91425" anchor="ctr" anchorCtr="0">
            <a:noAutofit/>
          </a:bodyPr>
          <a:lstStyle/>
          <a:p>
            <a:pPr marL="0" lvl="0" indent="0" algn="ctr">
              <a:spcAft>
                <a:spcPts val="1600"/>
              </a:spcAft>
              <a:buNone/>
            </a:pPr>
            <a:r>
              <a:rPr lang="es" dirty="0"/>
              <a:t>2.- It is logical that the more a player makes </a:t>
            </a:r>
            <a:r>
              <a:rPr lang="en-US" dirty="0"/>
              <a:t>in salary, chances are it’s because he performs better as a player than someone that is paid less. In order to prove the relevance of our factor, we decided to see how our factor impacted NBA players salary and see what insights we could draw. </a:t>
            </a:r>
            <a:endParaRPr dirty="0"/>
          </a:p>
        </p:txBody>
      </p:sp>
    </p:spTree>
  </p:cSld>
  <p:clrMapOvr>
    <a:masterClrMapping/>
  </p:clrMapOvr>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1291</TotalTime>
  <Words>842</Words>
  <Application>Microsoft Office PowerPoint</Application>
  <PresentationFormat>On-screen Show (16:9)</PresentationFormat>
  <Paragraphs>52</Paragraphs>
  <Slides>15</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Cambria Math</vt:lpstr>
      <vt:lpstr>Proxima Nova</vt:lpstr>
      <vt:lpstr>Arial</vt:lpstr>
      <vt:lpstr>Alfa Slab One</vt:lpstr>
      <vt:lpstr>Gameday</vt:lpstr>
      <vt:lpstr>Team 9 -  The Jordans</vt:lpstr>
      <vt:lpstr>Justification</vt:lpstr>
      <vt:lpstr>Our data sources</vt:lpstr>
      <vt:lpstr>Exploration and Cleanup Process</vt:lpstr>
      <vt:lpstr>PowerPoint Presentation</vt:lpstr>
      <vt:lpstr>Our Variable</vt:lpstr>
      <vt:lpstr>PowerPoint Presentation</vt:lpstr>
      <vt:lpstr>First Analysis</vt:lpstr>
      <vt:lpstr>What did we try to prove? Our variable is relevant based on logical assumptions</vt:lpstr>
      <vt:lpstr>Age and Years Pro vs factor</vt:lpstr>
      <vt:lpstr>Regression Analysis – What impacts the factor more? Age or Years Pro ?   </vt:lpstr>
      <vt:lpstr>Salary vs factor</vt:lpstr>
      <vt:lpstr>Salary vs factor (single vs mult positions)</vt:lpstr>
      <vt:lpstr>Salary vs factor</vt:lpstr>
      <vt:lpstr>Implications of your findings: what do your findings mean?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Basketball Fans</dc:title>
  <cp:lastModifiedBy>Diego Martinez Duvall</cp:lastModifiedBy>
  <cp:revision>35</cp:revision>
  <dcterms:modified xsi:type="dcterms:W3CDTF">2019-07-21T00:57:17Z</dcterms:modified>
</cp:coreProperties>
</file>